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7" r:id="rId3"/>
    <p:sldId id="344" r:id="rId4"/>
    <p:sldId id="257" r:id="rId5"/>
    <p:sldId id="258" r:id="rId6"/>
    <p:sldId id="345" r:id="rId7"/>
    <p:sldId id="346" r:id="rId8"/>
    <p:sldId id="347" r:id="rId9"/>
    <p:sldId id="351" r:id="rId10"/>
    <p:sldId id="348" r:id="rId11"/>
    <p:sldId id="349" r:id="rId12"/>
    <p:sldId id="354" r:id="rId13"/>
    <p:sldId id="389" r:id="rId14"/>
    <p:sldId id="392" r:id="rId15"/>
    <p:sldId id="391" r:id="rId16"/>
    <p:sldId id="360" r:id="rId17"/>
    <p:sldId id="308" r:id="rId18"/>
    <p:sldId id="307" r:id="rId19"/>
    <p:sldId id="290" r:id="rId20"/>
    <p:sldId id="357" r:id="rId21"/>
    <p:sldId id="358" r:id="rId22"/>
    <p:sldId id="359" r:id="rId23"/>
    <p:sldId id="362" r:id="rId24"/>
    <p:sldId id="377" r:id="rId25"/>
    <p:sldId id="365" r:id="rId26"/>
    <p:sldId id="366" r:id="rId27"/>
    <p:sldId id="367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10" r:id="rId39"/>
  </p:sldIdLst>
  <p:sldSz cx="12192000" cy="6858000"/>
  <p:notesSz cx="6858000" cy="9144000"/>
  <p:custDataLst>
    <p:tags r:id="rId40"/>
  </p:custDataLst>
  <p:defaultTextStyle>
    <a:defPPr>
      <a:defRPr lang="en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79"/>
    <p:restoredTop sz="96327"/>
  </p:normalViewPr>
  <p:slideViewPr>
    <p:cSldViewPr snapToGrid="0" snapToObjects="1">
      <p:cViewPr varScale="1">
        <p:scale>
          <a:sx n="310" d="100"/>
          <a:sy n="3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F5D-D40B-4B48-9507-9CAFB7EB7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6B774-BCFA-1D42-B127-0962A244E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D0051-C4C7-D24A-ADF0-EE29223B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9EC68-0B29-034C-9C9C-D49463B0C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A9D4-CAFA-A446-A6F9-89FCF057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647553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E8D9-CB71-3143-B756-51EF838D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DC859-F657-EE4D-A955-768D8986A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56361-2B28-5D48-B82F-14410834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4D93C-2D46-4745-9EDF-8D2F1A74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972A3-ECD0-F947-8322-E66AA203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37712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F8036-BD96-EE49-95B6-586059AC0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187C3-FD08-CF42-87DB-E9E80E461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BB550-31D5-4F4A-98FA-BF07BF51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9FE2-8D5F-014B-B982-761331FE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9FC03-D7BD-774C-AC4F-08C149E9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27591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76B52-19D1-A64C-9D2C-80732846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EAAA-8E27-8643-A0E3-6F624C9DB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3799-FD04-944E-96CD-AFBEE846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1988-B3F5-BF47-8CB8-0AAA12B7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66B2-2CDC-284F-A72D-6EED8A69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69703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C2F0-DB76-924B-83F6-3B8AB191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CA993-2B35-4B4C-8C52-F59A70882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9B550-7A5C-BA4D-8C13-8BB2A1E0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774B9-8D26-2B45-931D-C2886BA6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0BD2A-7982-124C-889D-FF254BB0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43787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4B0B-1A84-A046-A0C9-E3314A3D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F993-6591-3648-BE9F-B43B9532C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18158-C144-854B-BB79-C9AD70BE3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84BD2-3F91-414E-9E1E-DC36087D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43CA4-5FF2-8842-9583-81F0667E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EA0BD-A579-C14C-9909-74842F7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90886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BF88-3B9C-3042-8F55-CEFDB0F8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45DA1-3D6B-C04B-8E19-F12C2B9C0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82D38-B45C-694D-BCF1-2CD71DB6B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E432D-6E04-0645-831A-1046BDD09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3C29F-3C5A-9C47-B1F5-9D16C0759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0F0EC-B26B-474B-92E8-125AA0F66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25B68-60BE-AF45-9F9A-77CFA5AB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6CC47-1F60-3949-8322-1219B313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70193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DA27-ADAF-E647-9132-73CFB2D9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B17B2-B639-814B-9BEB-66FC6203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59E29-C718-D241-9952-E08B5F985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90A9D-4FA0-0E44-8D81-BC228113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84789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3383D-55ED-8F43-8309-AC410197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C362C-927C-7541-B860-2D5E16B3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0B327-C3BA-D048-B6F7-F17184E3D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82734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CF17-46C0-1948-98EA-0D9065C3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1B77-67E7-8640-AB2A-BF9291D66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8DF13-F5BB-DD41-86CF-E13C35544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402E8-757D-F543-BE12-434E8D5FB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60424-361D-504D-B568-0114CDB2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B1C57-DA11-1B40-9DEF-05DF44F2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419925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265D-C865-3F45-8732-41014FF69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145DF-294A-864E-A326-12694592EE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3686B-C2F9-C64C-90F3-B229E4D88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EEEA3-1A4E-9049-946E-D2253277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E37CE-62F8-B740-9801-B5D4952F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CA087-28D4-244A-B63A-A9D1B8107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24351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FDD1477-97FF-2CAD-E194-A120024421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047591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646DF-F46E-5B4D-A3BB-60082527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68B7-4039-1C4D-9142-0575C4CD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7781D-447D-EF46-A08C-8E46E0E9D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D4990-C714-7243-9E61-22687DA95E41}" type="datetimeFigureOut">
              <a:t>11-02-23</a:t>
            </a:fld>
            <a:endParaRPr lang="en-P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CC104-1358-EE4A-BD7F-6F46BAB3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575E-AD4E-8345-A35B-98BC03244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0870D-964B-DB4A-ABD1-02C4DA43A4FE}" type="slidenum">
              <a:t>‹#›</a:t>
            </a:fld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8645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6.png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hyperlink" Target="https://machinelearningflashcards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scikit-learn.org/stable/" TargetMode="External"/><Relationship Id="rId5" Type="http://schemas.openxmlformats.org/officeDocument/2006/relationships/hyperlink" Target="https://github.com/rasbt/python-machine-learning-book-3rd-edition" TargetMode="Externa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9">
            <a:extLst>
              <a:ext uri="{FF2B5EF4-FFF2-40B4-BE49-F238E27FC236}">
                <a16:creationId xmlns:a16="http://schemas.microsoft.com/office/drawing/2014/main" id="{942548D7-F2D5-F944-878B-9A68DC512E87}"/>
              </a:ext>
            </a:extLst>
          </p:cNvPr>
          <p:cNvSpPr txBox="1"/>
          <p:nvPr/>
        </p:nvSpPr>
        <p:spPr>
          <a:xfrm>
            <a:off x="468868" y="4626060"/>
            <a:ext cx="862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latin typeface="Georgia" panose="02040502050405020303" pitchFamily="18" charset="0"/>
                <a:cs typeface="Calibri" panose="020F0502020204030204" pitchFamily="34" charset="0"/>
              </a:rPr>
              <a:t>Introducción a Machine Learning</a:t>
            </a:r>
          </a:p>
        </p:txBody>
      </p:sp>
      <p:sp>
        <p:nvSpPr>
          <p:cNvPr id="2" name="CuadroTexto 9">
            <a:extLst>
              <a:ext uri="{FF2B5EF4-FFF2-40B4-BE49-F238E27FC236}">
                <a16:creationId xmlns:a16="http://schemas.microsoft.com/office/drawing/2014/main" id="{93C09636-8806-BA3F-4180-5DC296BEC558}"/>
              </a:ext>
            </a:extLst>
          </p:cNvPr>
          <p:cNvSpPr txBox="1"/>
          <p:nvPr/>
        </p:nvSpPr>
        <p:spPr>
          <a:xfrm>
            <a:off x="468868" y="5241810"/>
            <a:ext cx="862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latin typeface="Arial" panose="020B0604020202020204" pitchFamily="34" charset="0"/>
                <a:cs typeface="Arial" panose="020B0604020202020204" pitchFamily="34" charset="0"/>
              </a:rPr>
              <a:t>Bootcamp Python – Febrero 2022</a:t>
            </a:r>
          </a:p>
        </p:txBody>
      </p:sp>
    </p:spTree>
    <p:extLst>
      <p:ext uri="{BB962C8B-B14F-4D97-AF65-F5344CB8AC3E}">
        <p14:creationId xmlns:p14="http://schemas.microsoft.com/office/powerpoint/2010/main" val="339573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3D3753-5DF6-BD0D-0E07-1719CB9C1B6F}"/>
              </a:ext>
            </a:extLst>
          </p:cNvPr>
          <p:cNvSpPr/>
          <p:nvPr/>
        </p:nvSpPr>
        <p:spPr>
          <a:xfrm>
            <a:off x="446425" y="1311383"/>
            <a:ext cx="848463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Terminología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514C4E1-0650-8107-05A9-A50F4D915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024514"/>
              </p:ext>
            </p:extLst>
          </p:nvPr>
        </p:nvGraphicFramePr>
        <p:xfrm>
          <a:off x="1916483" y="2189078"/>
          <a:ext cx="8703695" cy="2790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0739">
                  <a:extLst>
                    <a:ext uri="{9D8B030D-6E8A-4147-A177-3AD203B41FA5}">
                      <a16:colId xmlns:a16="http://schemas.microsoft.com/office/drawing/2014/main" val="3258599825"/>
                    </a:ext>
                  </a:extLst>
                </a:gridCol>
                <a:gridCol w="1740739">
                  <a:extLst>
                    <a:ext uri="{9D8B030D-6E8A-4147-A177-3AD203B41FA5}">
                      <a16:colId xmlns:a16="http://schemas.microsoft.com/office/drawing/2014/main" val="1706334489"/>
                    </a:ext>
                  </a:extLst>
                </a:gridCol>
                <a:gridCol w="1740739">
                  <a:extLst>
                    <a:ext uri="{9D8B030D-6E8A-4147-A177-3AD203B41FA5}">
                      <a16:colId xmlns:a16="http://schemas.microsoft.com/office/drawing/2014/main" val="308221157"/>
                    </a:ext>
                  </a:extLst>
                </a:gridCol>
                <a:gridCol w="1740739">
                  <a:extLst>
                    <a:ext uri="{9D8B030D-6E8A-4147-A177-3AD203B41FA5}">
                      <a16:colId xmlns:a16="http://schemas.microsoft.com/office/drawing/2014/main" val="2778390753"/>
                    </a:ext>
                  </a:extLst>
                </a:gridCol>
                <a:gridCol w="1740739">
                  <a:extLst>
                    <a:ext uri="{9D8B030D-6E8A-4147-A177-3AD203B41FA5}">
                      <a16:colId xmlns:a16="http://schemas.microsoft.com/office/drawing/2014/main" val="993496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Sueldo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Antiguedad en sistema financiero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Edad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Capacidad de endeudamiento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Pagó el préstamo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2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82778"/>
                  </a:ext>
                </a:extLst>
              </a:tr>
              <a:tr h="392925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9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3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0626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E28896D-5931-E5E7-7C5C-5004B8428307}"/>
              </a:ext>
            </a:extLst>
          </p:cNvPr>
          <p:cNvSpPr/>
          <p:nvPr/>
        </p:nvSpPr>
        <p:spPr>
          <a:xfrm>
            <a:off x="8838171" y="5345184"/>
            <a:ext cx="1782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Etiqueta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(Label /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B6332-E4A5-FC1E-79E8-8C00FD3BA8C5}"/>
              </a:ext>
            </a:extLst>
          </p:cNvPr>
          <p:cNvSpPr/>
          <p:nvPr/>
        </p:nvSpPr>
        <p:spPr>
          <a:xfrm>
            <a:off x="3495554" y="5383980"/>
            <a:ext cx="3889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, atributos, dimensiones)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74395-72E1-A16B-07D3-88D41C9CF40F}"/>
              </a:ext>
            </a:extLst>
          </p:cNvPr>
          <p:cNvSpPr/>
          <p:nvPr/>
        </p:nvSpPr>
        <p:spPr>
          <a:xfrm>
            <a:off x="-53786" y="3734229"/>
            <a:ext cx="165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Cantidad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muestras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A9B2156-6981-E8F7-EEF1-101708750AF3}"/>
              </a:ext>
            </a:extLst>
          </p:cNvPr>
          <p:cNvSpPr/>
          <p:nvPr/>
        </p:nvSpPr>
        <p:spPr>
          <a:xfrm>
            <a:off x="1606366" y="3154433"/>
            <a:ext cx="137786" cy="18766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1976FDCC-8EEC-0540-5FEE-456027D16D97}"/>
              </a:ext>
            </a:extLst>
          </p:cNvPr>
          <p:cNvSpPr/>
          <p:nvPr/>
        </p:nvSpPr>
        <p:spPr>
          <a:xfrm rot="16200000">
            <a:off x="5275573" y="1767791"/>
            <a:ext cx="203510" cy="69216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77C5ED8-283E-7D88-12D4-654B22FB06AB}"/>
              </a:ext>
            </a:extLst>
          </p:cNvPr>
          <p:cNvSpPr/>
          <p:nvPr/>
        </p:nvSpPr>
        <p:spPr>
          <a:xfrm rot="16200000">
            <a:off x="9705710" y="4384077"/>
            <a:ext cx="139809" cy="16891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322231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B1C076-514D-F049-AE12-7F62C2DC0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120749"/>
              </p:ext>
            </p:extLst>
          </p:nvPr>
        </p:nvGraphicFramePr>
        <p:xfrm>
          <a:off x="1615857" y="2605414"/>
          <a:ext cx="4179520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5904">
                  <a:extLst>
                    <a:ext uri="{9D8B030D-6E8A-4147-A177-3AD203B41FA5}">
                      <a16:colId xmlns:a16="http://schemas.microsoft.com/office/drawing/2014/main" val="3258599825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1706334489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308221157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2778390753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993496910"/>
                    </a:ext>
                  </a:extLst>
                </a:gridCol>
              </a:tblGrid>
              <a:tr h="155111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Sueldo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Pagó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2185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82778"/>
                  </a:ext>
                </a:extLst>
              </a:tr>
              <a:tr h="328137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9355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3836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1331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0626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95C057-AA3A-5E4C-ABC6-D0E55C50D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85153"/>
              </p:ext>
            </p:extLst>
          </p:nvPr>
        </p:nvGraphicFramePr>
        <p:xfrm>
          <a:off x="6703512" y="2589602"/>
          <a:ext cx="4179520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5904">
                  <a:extLst>
                    <a:ext uri="{9D8B030D-6E8A-4147-A177-3AD203B41FA5}">
                      <a16:colId xmlns:a16="http://schemas.microsoft.com/office/drawing/2014/main" val="3258599825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1706334489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308221157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2778390753"/>
                    </a:ext>
                  </a:extLst>
                </a:gridCol>
                <a:gridCol w="835904">
                  <a:extLst>
                    <a:ext uri="{9D8B030D-6E8A-4147-A177-3AD203B41FA5}">
                      <a16:colId xmlns:a16="http://schemas.microsoft.com/office/drawing/2014/main" val="993496910"/>
                    </a:ext>
                  </a:extLst>
                </a:gridCol>
              </a:tblGrid>
              <a:tr h="155111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Sueldo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Pagó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52185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882778"/>
                  </a:ext>
                </a:extLst>
              </a:tr>
              <a:tr h="328137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89355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38366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901331"/>
                  </a:ext>
                </a:extLst>
              </a:tr>
              <a:tr h="309694"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00626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B0EAF92-41E1-D14A-8499-00E40760AD5B}"/>
              </a:ext>
            </a:extLst>
          </p:cNvPr>
          <p:cNvSpPr/>
          <p:nvPr/>
        </p:nvSpPr>
        <p:spPr>
          <a:xfrm>
            <a:off x="2656785" y="4858920"/>
            <a:ext cx="2097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entrenamiento</a:t>
            </a:r>
          </a:p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(Train)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5B4A9-3890-8D4C-A320-6E1E52D80F77}"/>
              </a:ext>
            </a:extLst>
          </p:cNvPr>
          <p:cNvSpPr/>
          <p:nvPr/>
        </p:nvSpPr>
        <p:spPr>
          <a:xfrm>
            <a:off x="7744440" y="4858920"/>
            <a:ext cx="1790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prueba</a:t>
            </a:r>
          </a:p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(Test)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34106-7FDE-A14D-8AB4-297AAEEAC951}"/>
              </a:ext>
            </a:extLst>
          </p:cNvPr>
          <p:cNvSpPr/>
          <p:nvPr/>
        </p:nvSpPr>
        <p:spPr>
          <a:xfrm>
            <a:off x="446425" y="1311383"/>
            <a:ext cx="848463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Conjuntos de entrenamiento y prueba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859D930-98AF-86B8-1339-21E53D8ED60A}"/>
              </a:ext>
            </a:extLst>
          </p:cNvPr>
          <p:cNvSpPr/>
          <p:nvPr/>
        </p:nvSpPr>
        <p:spPr>
          <a:xfrm>
            <a:off x="446424" y="1311383"/>
            <a:ext cx="636704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Clasificación: Predicción de probabilidades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764A1-0434-5113-1EC6-353725359536}"/>
              </a:ext>
            </a:extLst>
          </p:cNvPr>
          <p:cNvSpPr/>
          <p:nvPr/>
        </p:nvSpPr>
        <p:spPr>
          <a:xfrm>
            <a:off x="446426" y="2097360"/>
            <a:ext cx="46580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predicción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muchas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veces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no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directamente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probabilidad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tan probable es que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pague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crédito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 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1E4D2E-0CA6-1ED3-3FBA-4600A73E532B}"/>
              </a:ext>
            </a:extLst>
          </p:cNvPr>
          <p:cNvCxnSpPr>
            <a:cxnSpLocks/>
          </p:cNvCxnSpPr>
          <p:nvPr/>
        </p:nvCxnSpPr>
        <p:spPr>
          <a:xfrm>
            <a:off x="6622009" y="1996231"/>
            <a:ext cx="0" cy="325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FA7B8C-5AAF-2B0B-7BF2-55E23FC68D3D}"/>
              </a:ext>
            </a:extLst>
          </p:cNvPr>
          <p:cNvCxnSpPr/>
          <p:nvPr/>
        </p:nvCxnSpPr>
        <p:spPr>
          <a:xfrm>
            <a:off x="6286344" y="5063522"/>
            <a:ext cx="4583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0F00896-A922-BD37-05F1-59BFACB7664C}"/>
              </a:ext>
            </a:extLst>
          </p:cNvPr>
          <p:cNvSpPr/>
          <p:nvPr/>
        </p:nvSpPr>
        <p:spPr>
          <a:xfrm>
            <a:off x="7121406" y="239725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1E7E3E-122B-0513-914D-E6DB6505C12E}"/>
              </a:ext>
            </a:extLst>
          </p:cNvPr>
          <p:cNvSpPr/>
          <p:nvPr/>
        </p:nvSpPr>
        <p:spPr>
          <a:xfrm>
            <a:off x="7010482" y="288282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F5BEBC-C562-B60F-02A9-390739508DDA}"/>
              </a:ext>
            </a:extLst>
          </p:cNvPr>
          <p:cNvSpPr/>
          <p:nvPr/>
        </p:nvSpPr>
        <p:spPr>
          <a:xfrm>
            <a:off x="7592110" y="238954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4F6CCF-C36A-130B-675E-2D6A0C406264}"/>
              </a:ext>
            </a:extLst>
          </p:cNvPr>
          <p:cNvSpPr/>
          <p:nvPr/>
        </p:nvSpPr>
        <p:spPr>
          <a:xfrm>
            <a:off x="7361581" y="350072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A4F34D9-4EF7-EC26-A851-BFBF47EEF9E4}"/>
              </a:ext>
            </a:extLst>
          </p:cNvPr>
          <p:cNvSpPr/>
          <p:nvPr/>
        </p:nvSpPr>
        <p:spPr>
          <a:xfrm>
            <a:off x="7516874" y="294069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F04ED1-1E94-C724-9FF5-3C03D7057A4C}"/>
              </a:ext>
            </a:extLst>
          </p:cNvPr>
          <p:cNvSpPr/>
          <p:nvPr/>
        </p:nvSpPr>
        <p:spPr>
          <a:xfrm>
            <a:off x="7988542" y="290172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AA9632-5A75-6657-69C4-DD170BBD1320}"/>
              </a:ext>
            </a:extLst>
          </p:cNvPr>
          <p:cNvSpPr/>
          <p:nvPr/>
        </p:nvSpPr>
        <p:spPr>
          <a:xfrm>
            <a:off x="7967322" y="3425486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1671C2-8C16-A147-3C68-7AA42BE992DC}"/>
              </a:ext>
            </a:extLst>
          </p:cNvPr>
          <p:cNvSpPr/>
          <p:nvPr/>
        </p:nvSpPr>
        <p:spPr>
          <a:xfrm>
            <a:off x="7880511" y="388412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9CC0BB0-2787-CC94-6C5A-8373EA99CEEE}"/>
              </a:ext>
            </a:extLst>
          </p:cNvPr>
          <p:cNvSpPr/>
          <p:nvPr/>
        </p:nvSpPr>
        <p:spPr>
          <a:xfrm>
            <a:off x="7121406" y="389038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172EC-9110-3FB5-299E-755326B105BF}"/>
              </a:ext>
            </a:extLst>
          </p:cNvPr>
          <p:cNvSpPr/>
          <p:nvPr/>
        </p:nvSpPr>
        <p:spPr>
          <a:xfrm>
            <a:off x="8728356" y="286545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4A1D35-4B86-0F27-A9AA-E0999DA23151}"/>
              </a:ext>
            </a:extLst>
          </p:cNvPr>
          <p:cNvSpPr/>
          <p:nvPr/>
        </p:nvSpPr>
        <p:spPr>
          <a:xfrm>
            <a:off x="9159512" y="279022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10034F-4A75-59B7-C5E6-2DAF6E744A05}"/>
              </a:ext>
            </a:extLst>
          </p:cNvPr>
          <p:cNvSpPr/>
          <p:nvPr/>
        </p:nvSpPr>
        <p:spPr>
          <a:xfrm>
            <a:off x="8384337" y="368301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69E2523-CB78-EE49-254E-C6AA331DEB32}"/>
              </a:ext>
            </a:extLst>
          </p:cNvPr>
          <p:cNvSpPr/>
          <p:nvPr/>
        </p:nvSpPr>
        <p:spPr>
          <a:xfrm>
            <a:off x="8803591" y="345537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EF66A8E-0EF6-DFA8-C3FA-393F0173411B}"/>
              </a:ext>
            </a:extLst>
          </p:cNvPr>
          <p:cNvSpPr/>
          <p:nvPr/>
        </p:nvSpPr>
        <p:spPr>
          <a:xfrm>
            <a:off x="9334096" y="345537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4EA4272-E08C-25C6-590C-0011A0CFAA52}"/>
              </a:ext>
            </a:extLst>
          </p:cNvPr>
          <p:cNvSpPr/>
          <p:nvPr/>
        </p:nvSpPr>
        <p:spPr>
          <a:xfrm>
            <a:off x="7544363" y="434807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E5F5447-63CA-F66E-57BB-73D0A86E9B8E}"/>
              </a:ext>
            </a:extLst>
          </p:cNvPr>
          <p:cNvSpPr/>
          <p:nvPr/>
        </p:nvSpPr>
        <p:spPr>
          <a:xfrm>
            <a:off x="8108147" y="445754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F069785-6B3C-0072-4FCB-83464C2C8EB3}"/>
              </a:ext>
            </a:extLst>
          </p:cNvPr>
          <p:cNvSpPr/>
          <p:nvPr/>
        </p:nvSpPr>
        <p:spPr>
          <a:xfrm>
            <a:off x="8762113" y="383290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2372AAE-0B53-7D3D-C0E1-34B4C82A9E8C}"/>
              </a:ext>
            </a:extLst>
          </p:cNvPr>
          <p:cNvSpPr/>
          <p:nvPr/>
        </p:nvSpPr>
        <p:spPr>
          <a:xfrm>
            <a:off x="8651189" y="431847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170530-A6E8-5F73-D06E-78C65AAB376B}"/>
              </a:ext>
            </a:extLst>
          </p:cNvPr>
          <p:cNvSpPr/>
          <p:nvPr/>
        </p:nvSpPr>
        <p:spPr>
          <a:xfrm>
            <a:off x="9157581" y="437635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F35E614-9DA5-8361-72D8-9DB050724819}"/>
              </a:ext>
            </a:extLst>
          </p:cNvPr>
          <p:cNvSpPr/>
          <p:nvPr/>
        </p:nvSpPr>
        <p:spPr>
          <a:xfrm>
            <a:off x="9643715" y="384681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AE8DD8C-0946-5AE4-40ED-4B7B728A5C11}"/>
              </a:ext>
            </a:extLst>
          </p:cNvPr>
          <p:cNvSpPr/>
          <p:nvPr/>
        </p:nvSpPr>
        <p:spPr>
          <a:xfrm>
            <a:off x="9629249" y="433738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4FDD28B-19B9-17D7-A24E-2605B03F857A}"/>
              </a:ext>
            </a:extLst>
          </p:cNvPr>
          <p:cNvSpPr/>
          <p:nvPr/>
        </p:nvSpPr>
        <p:spPr>
          <a:xfrm>
            <a:off x="10084808" y="383118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7E9142-078F-C8FF-5D77-FDF716D2AD58}"/>
              </a:ext>
            </a:extLst>
          </p:cNvPr>
          <p:cNvSpPr/>
          <p:nvPr/>
        </p:nvSpPr>
        <p:spPr>
          <a:xfrm>
            <a:off x="9555801" y="306552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C1F83AF-EFE6-C4F2-7C41-58AD29D0EA25}"/>
              </a:ext>
            </a:extLst>
          </p:cNvPr>
          <p:cNvSpPr/>
          <p:nvPr/>
        </p:nvSpPr>
        <p:spPr>
          <a:xfrm>
            <a:off x="9899819" y="272638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F619BA-330B-5332-C403-FE348740CF14}"/>
              </a:ext>
            </a:extLst>
          </p:cNvPr>
          <p:cNvSpPr/>
          <p:nvPr/>
        </p:nvSpPr>
        <p:spPr>
          <a:xfrm>
            <a:off x="10272638" y="231430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2FE934-8CD8-A9AC-9330-304516611162}"/>
              </a:ext>
            </a:extLst>
          </p:cNvPr>
          <p:cNvSpPr/>
          <p:nvPr/>
        </p:nvSpPr>
        <p:spPr>
          <a:xfrm>
            <a:off x="9975054" y="331631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C06A88D-6590-56D5-6A4B-D838101D765B}"/>
              </a:ext>
            </a:extLst>
          </p:cNvPr>
          <p:cNvSpPr/>
          <p:nvPr/>
        </p:nvSpPr>
        <p:spPr>
          <a:xfrm>
            <a:off x="8348160" y="249723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44642F6-9B1B-A947-5C8D-ECF3068C1E75}"/>
              </a:ext>
            </a:extLst>
          </p:cNvPr>
          <p:cNvSpPr/>
          <p:nvPr/>
        </p:nvSpPr>
        <p:spPr>
          <a:xfrm>
            <a:off x="8779316" y="242199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6B5D96-CE00-CC22-F07B-9E739B5CD929}"/>
              </a:ext>
            </a:extLst>
          </p:cNvPr>
          <p:cNvSpPr/>
          <p:nvPr/>
        </p:nvSpPr>
        <p:spPr>
          <a:xfrm>
            <a:off x="9237719" y="227186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B71CB36-4B79-5905-705B-F12A29C952A3}"/>
              </a:ext>
            </a:extLst>
          </p:cNvPr>
          <p:cNvSpPr/>
          <p:nvPr/>
        </p:nvSpPr>
        <p:spPr>
          <a:xfrm>
            <a:off x="9615495" y="242176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F621C5-C020-12A2-CB16-A8589A2EF941}"/>
              </a:ext>
            </a:extLst>
          </p:cNvPr>
          <p:cNvSpPr/>
          <p:nvPr/>
        </p:nvSpPr>
        <p:spPr>
          <a:xfrm>
            <a:off x="5655568" y="3448004"/>
            <a:ext cx="1033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Ingreso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4FA511-C102-3788-CAFA-1BE979E1F4AA}"/>
              </a:ext>
            </a:extLst>
          </p:cNvPr>
          <p:cNvSpPr/>
          <p:nvPr/>
        </p:nvSpPr>
        <p:spPr>
          <a:xfrm>
            <a:off x="7742581" y="5154729"/>
            <a:ext cx="191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Antiguedad en sistema financiero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86B73F-DC14-FABC-070F-0173BE436510}"/>
              </a:ext>
            </a:extLst>
          </p:cNvPr>
          <p:cNvCxnSpPr/>
          <p:nvPr/>
        </p:nvCxnSpPr>
        <p:spPr>
          <a:xfrm>
            <a:off x="7091598" y="2144344"/>
            <a:ext cx="3320493" cy="29230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407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3BC242-6BEF-7FF1-5740-CF918CCCD140}"/>
              </a:ext>
            </a:extLst>
          </p:cNvPr>
          <p:cNvCxnSpPr>
            <a:cxnSpLocks/>
          </p:cNvCxnSpPr>
          <p:nvPr/>
        </p:nvCxnSpPr>
        <p:spPr>
          <a:xfrm>
            <a:off x="6622009" y="1996231"/>
            <a:ext cx="0" cy="325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ED1FE0-530C-F45A-0A3D-A0B3445FF464}"/>
              </a:ext>
            </a:extLst>
          </p:cNvPr>
          <p:cNvCxnSpPr/>
          <p:nvPr/>
        </p:nvCxnSpPr>
        <p:spPr>
          <a:xfrm>
            <a:off x="6286344" y="5063522"/>
            <a:ext cx="4583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C95BD7B-83A0-7A81-0655-E417F2AB276B}"/>
              </a:ext>
            </a:extLst>
          </p:cNvPr>
          <p:cNvSpPr/>
          <p:nvPr/>
        </p:nvSpPr>
        <p:spPr>
          <a:xfrm>
            <a:off x="7121406" y="239725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782916-74EC-85CB-12E6-C07DE084E049}"/>
              </a:ext>
            </a:extLst>
          </p:cNvPr>
          <p:cNvSpPr/>
          <p:nvPr/>
        </p:nvSpPr>
        <p:spPr>
          <a:xfrm>
            <a:off x="7010482" y="288282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48BB2E-4DBA-4699-B99D-02E9050C0322}"/>
              </a:ext>
            </a:extLst>
          </p:cNvPr>
          <p:cNvSpPr/>
          <p:nvPr/>
        </p:nvSpPr>
        <p:spPr>
          <a:xfrm>
            <a:off x="7592110" y="238954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B52B23-518B-DEFD-CC2C-8A9A02400106}"/>
              </a:ext>
            </a:extLst>
          </p:cNvPr>
          <p:cNvSpPr/>
          <p:nvPr/>
        </p:nvSpPr>
        <p:spPr>
          <a:xfrm>
            <a:off x="7361581" y="350072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077F24-1FFB-7F3D-511D-17A9B28AB963}"/>
              </a:ext>
            </a:extLst>
          </p:cNvPr>
          <p:cNvSpPr/>
          <p:nvPr/>
        </p:nvSpPr>
        <p:spPr>
          <a:xfrm>
            <a:off x="7516874" y="294069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AF9277-79A9-C434-6102-EBF5897972F8}"/>
              </a:ext>
            </a:extLst>
          </p:cNvPr>
          <p:cNvSpPr/>
          <p:nvPr/>
        </p:nvSpPr>
        <p:spPr>
          <a:xfrm>
            <a:off x="7988542" y="290172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A3EBB-EBF3-1514-5CE5-AF827A281FE3}"/>
              </a:ext>
            </a:extLst>
          </p:cNvPr>
          <p:cNvSpPr/>
          <p:nvPr/>
        </p:nvSpPr>
        <p:spPr>
          <a:xfrm>
            <a:off x="7967322" y="3425486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D9B5E-018A-6BFA-70AA-C84475FAB36F}"/>
              </a:ext>
            </a:extLst>
          </p:cNvPr>
          <p:cNvSpPr/>
          <p:nvPr/>
        </p:nvSpPr>
        <p:spPr>
          <a:xfrm>
            <a:off x="7880511" y="388412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E40242-B88B-8E99-401B-787A9EA9BBD9}"/>
              </a:ext>
            </a:extLst>
          </p:cNvPr>
          <p:cNvSpPr/>
          <p:nvPr/>
        </p:nvSpPr>
        <p:spPr>
          <a:xfrm>
            <a:off x="7121406" y="389038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20E18D-E2E8-E3BD-41F9-F93A4CC4CDC6}"/>
              </a:ext>
            </a:extLst>
          </p:cNvPr>
          <p:cNvSpPr/>
          <p:nvPr/>
        </p:nvSpPr>
        <p:spPr>
          <a:xfrm>
            <a:off x="8728356" y="286545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628166-637E-7E9B-6D99-2190E542C921}"/>
              </a:ext>
            </a:extLst>
          </p:cNvPr>
          <p:cNvSpPr/>
          <p:nvPr/>
        </p:nvSpPr>
        <p:spPr>
          <a:xfrm>
            <a:off x="9159512" y="279022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D13FDB-88FF-9E15-A8DD-797D4C9DE7D1}"/>
              </a:ext>
            </a:extLst>
          </p:cNvPr>
          <p:cNvSpPr/>
          <p:nvPr/>
        </p:nvSpPr>
        <p:spPr>
          <a:xfrm>
            <a:off x="8384337" y="368301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DC3E23-5DC3-F376-9EB6-4ECC74C5B79C}"/>
              </a:ext>
            </a:extLst>
          </p:cNvPr>
          <p:cNvSpPr/>
          <p:nvPr/>
        </p:nvSpPr>
        <p:spPr>
          <a:xfrm>
            <a:off x="8803591" y="345537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EA8499-0871-0FAF-178B-6E1891DD3604}"/>
              </a:ext>
            </a:extLst>
          </p:cNvPr>
          <p:cNvSpPr/>
          <p:nvPr/>
        </p:nvSpPr>
        <p:spPr>
          <a:xfrm>
            <a:off x="9334096" y="345537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6E1D11-255D-5609-DB50-E7AFC92B4FCF}"/>
              </a:ext>
            </a:extLst>
          </p:cNvPr>
          <p:cNvSpPr/>
          <p:nvPr/>
        </p:nvSpPr>
        <p:spPr>
          <a:xfrm>
            <a:off x="7544363" y="434807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E5ACCE6-BE31-E216-4A1A-D579C5377BAA}"/>
              </a:ext>
            </a:extLst>
          </p:cNvPr>
          <p:cNvSpPr/>
          <p:nvPr/>
        </p:nvSpPr>
        <p:spPr>
          <a:xfrm>
            <a:off x="8108147" y="445754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A09B336-7373-2631-2DF9-6D92024B4B4A}"/>
              </a:ext>
            </a:extLst>
          </p:cNvPr>
          <p:cNvSpPr/>
          <p:nvPr/>
        </p:nvSpPr>
        <p:spPr>
          <a:xfrm>
            <a:off x="8762113" y="383290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1028546-995B-5A3B-925C-06C7DED075EC}"/>
              </a:ext>
            </a:extLst>
          </p:cNvPr>
          <p:cNvSpPr/>
          <p:nvPr/>
        </p:nvSpPr>
        <p:spPr>
          <a:xfrm>
            <a:off x="8651189" y="431847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846E75C-A089-3226-6706-417C3E8219CC}"/>
              </a:ext>
            </a:extLst>
          </p:cNvPr>
          <p:cNvSpPr/>
          <p:nvPr/>
        </p:nvSpPr>
        <p:spPr>
          <a:xfrm>
            <a:off x="9157581" y="437635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2FB372C-2A1B-EF74-FFE4-932145FC1E04}"/>
              </a:ext>
            </a:extLst>
          </p:cNvPr>
          <p:cNvSpPr/>
          <p:nvPr/>
        </p:nvSpPr>
        <p:spPr>
          <a:xfrm>
            <a:off x="9643715" y="384681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4F9EEA-641C-4F6D-CBCA-93ADE15470FC}"/>
              </a:ext>
            </a:extLst>
          </p:cNvPr>
          <p:cNvSpPr/>
          <p:nvPr/>
        </p:nvSpPr>
        <p:spPr>
          <a:xfrm>
            <a:off x="9629249" y="433738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A3DC61-A2B0-FFE5-EC31-6F9149852923}"/>
              </a:ext>
            </a:extLst>
          </p:cNvPr>
          <p:cNvSpPr/>
          <p:nvPr/>
        </p:nvSpPr>
        <p:spPr>
          <a:xfrm>
            <a:off x="10084808" y="383118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E62547-B252-4E37-FEDE-763C40865F99}"/>
              </a:ext>
            </a:extLst>
          </p:cNvPr>
          <p:cNvSpPr/>
          <p:nvPr/>
        </p:nvSpPr>
        <p:spPr>
          <a:xfrm>
            <a:off x="9555801" y="306552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EBF82CA-0978-093A-3D98-FBF429814ABE}"/>
              </a:ext>
            </a:extLst>
          </p:cNvPr>
          <p:cNvSpPr/>
          <p:nvPr/>
        </p:nvSpPr>
        <p:spPr>
          <a:xfrm>
            <a:off x="9899819" y="272638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9FFFFB-DFCD-A4CF-DCF3-93AB58CEAE03}"/>
              </a:ext>
            </a:extLst>
          </p:cNvPr>
          <p:cNvSpPr/>
          <p:nvPr/>
        </p:nvSpPr>
        <p:spPr>
          <a:xfrm>
            <a:off x="10272638" y="231430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E0A1B7-B28F-DDF0-A0D9-2C7CF3A50C48}"/>
              </a:ext>
            </a:extLst>
          </p:cNvPr>
          <p:cNvSpPr/>
          <p:nvPr/>
        </p:nvSpPr>
        <p:spPr>
          <a:xfrm>
            <a:off x="9975054" y="331631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490637D-ABE6-CBC7-9B3F-CB70F7B8A04F}"/>
              </a:ext>
            </a:extLst>
          </p:cNvPr>
          <p:cNvSpPr/>
          <p:nvPr/>
        </p:nvSpPr>
        <p:spPr>
          <a:xfrm>
            <a:off x="8348160" y="249723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3AF6B2E-FC6E-E52B-D1AC-9147EB563116}"/>
              </a:ext>
            </a:extLst>
          </p:cNvPr>
          <p:cNvSpPr/>
          <p:nvPr/>
        </p:nvSpPr>
        <p:spPr>
          <a:xfrm>
            <a:off x="8779316" y="242199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84824A2-3084-7425-0593-42A760611F6A}"/>
              </a:ext>
            </a:extLst>
          </p:cNvPr>
          <p:cNvSpPr/>
          <p:nvPr/>
        </p:nvSpPr>
        <p:spPr>
          <a:xfrm>
            <a:off x="9237719" y="227186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E3D1AC8-230C-9FD2-DFE2-CCA6AAE7A9A0}"/>
              </a:ext>
            </a:extLst>
          </p:cNvPr>
          <p:cNvSpPr/>
          <p:nvPr/>
        </p:nvSpPr>
        <p:spPr>
          <a:xfrm>
            <a:off x="9615495" y="242176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8895F16-0FBF-726C-0828-0FB624C2D9C0}"/>
              </a:ext>
            </a:extLst>
          </p:cNvPr>
          <p:cNvSpPr/>
          <p:nvPr/>
        </p:nvSpPr>
        <p:spPr>
          <a:xfrm>
            <a:off x="5655568" y="3448004"/>
            <a:ext cx="1033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Ingreso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7803C5-96CF-C60A-5172-3E13BD74EABE}"/>
              </a:ext>
            </a:extLst>
          </p:cNvPr>
          <p:cNvSpPr/>
          <p:nvPr/>
        </p:nvSpPr>
        <p:spPr>
          <a:xfrm>
            <a:off x="7742581" y="5154729"/>
            <a:ext cx="19110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Antiguedad en sistema financiero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007968F-C614-C769-2E05-C437B7E5A70D}"/>
              </a:ext>
            </a:extLst>
          </p:cNvPr>
          <p:cNvCxnSpPr/>
          <p:nvPr/>
        </p:nvCxnSpPr>
        <p:spPr>
          <a:xfrm>
            <a:off x="7091598" y="2144344"/>
            <a:ext cx="3320493" cy="29230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45EE318-02B1-1CF6-0762-221604E2663B}"/>
              </a:ext>
            </a:extLst>
          </p:cNvPr>
          <p:cNvSpPr/>
          <p:nvPr/>
        </p:nvSpPr>
        <p:spPr>
          <a:xfrm>
            <a:off x="9388190" y="1649229"/>
            <a:ext cx="2052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Mayor probabilidad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24CE695-8E61-0EBE-2BF8-B495A0B2BDB4}"/>
              </a:ext>
            </a:extLst>
          </p:cNvPr>
          <p:cNvSpPr/>
          <p:nvPr/>
        </p:nvSpPr>
        <p:spPr>
          <a:xfrm>
            <a:off x="6634136" y="1382860"/>
            <a:ext cx="22984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Apenas pasan el filtro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03E5BB5-7B29-06E0-164E-CF8B53A15C75}"/>
              </a:ext>
            </a:extLst>
          </p:cNvPr>
          <p:cNvCxnSpPr>
            <a:cxnSpLocks/>
            <a:stCxn id="76" idx="2"/>
            <a:endCxn id="7" idx="0"/>
          </p:cNvCxnSpPr>
          <p:nvPr/>
        </p:nvCxnSpPr>
        <p:spPr>
          <a:xfrm flipH="1">
            <a:off x="7667346" y="1752192"/>
            <a:ext cx="116024" cy="63735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357C1A4-5218-0AC5-0260-7AAC29B6C1D8}"/>
              </a:ext>
            </a:extLst>
          </p:cNvPr>
          <p:cNvCxnSpPr>
            <a:cxnSpLocks/>
            <a:stCxn id="76" idx="2"/>
            <a:endCxn id="10" idx="7"/>
          </p:cNvCxnSpPr>
          <p:nvPr/>
        </p:nvCxnSpPr>
        <p:spPr>
          <a:xfrm>
            <a:off x="7783370" y="1752192"/>
            <a:ext cx="333607" cy="11715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9A98A8-18C8-E329-3317-C1DBFCE27A62}"/>
              </a:ext>
            </a:extLst>
          </p:cNvPr>
          <p:cNvCxnSpPr>
            <a:cxnSpLocks/>
            <a:stCxn id="76" idx="2"/>
            <a:endCxn id="17" idx="1"/>
          </p:cNvCxnSpPr>
          <p:nvPr/>
        </p:nvCxnSpPr>
        <p:spPr>
          <a:xfrm>
            <a:off x="7783370" y="1752192"/>
            <a:ext cx="1042257" cy="17252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38D5B74-E205-AA0D-B08F-6C4F70D89E70}"/>
              </a:ext>
            </a:extLst>
          </p:cNvPr>
          <p:cNvCxnSpPr>
            <a:stCxn id="75" idx="2"/>
            <a:endCxn id="66" idx="0"/>
          </p:cNvCxnSpPr>
          <p:nvPr/>
        </p:nvCxnSpPr>
        <p:spPr>
          <a:xfrm flipH="1">
            <a:off x="10347874" y="2018561"/>
            <a:ext cx="66377" cy="29574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5DC53CA-24CF-EF7E-3576-6364C4ADE336}"/>
              </a:ext>
            </a:extLst>
          </p:cNvPr>
          <p:cNvSpPr/>
          <p:nvPr/>
        </p:nvSpPr>
        <p:spPr>
          <a:xfrm>
            <a:off x="446424" y="1311383"/>
            <a:ext cx="6367049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Clasificación: Predicción de probabilidades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801756C-0B87-BF38-3D7A-AE5D0194770D}"/>
              </a:ext>
            </a:extLst>
          </p:cNvPr>
          <p:cNvSpPr/>
          <p:nvPr/>
        </p:nvSpPr>
        <p:spPr>
          <a:xfrm>
            <a:off x="446426" y="2097360"/>
            <a:ext cx="46580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predicción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muchas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veces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no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directamente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clase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sino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predice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probabilidad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Qué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tan probable es que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pague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crédito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 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8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ct 30" hidden="1">
            <a:extLst>
              <a:ext uri="{FF2B5EF4-FFF2-40B4-BE49-F238E27FC236}">
                <a16:creationId xmlns:a16="http://schemas.microsoft.com/office/drawing/2014/main" id="{B6BB257E-DE33-3586-CDBF-7F1FCD4EDBB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984454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EAF0D57-284A-1E5A-5C2E-C6E0C770CA10}"/>
              </a:ext>
            </a:extLst>
          </p:cNvPr>
          <p:cNvSpPr/>
          <p:nvPr/>
        </p:nvSpPr>
        <p:spPr>
          <a:xfrm>
            <a:off x="446425" y="1311383"/>
            <a:ext cx="848463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Proceso de modelamiento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BD8AE7-73F4-4228-2B68-78D10ED6B98E}"/>
              </a:ext>
            </a:extLst>
          </p:cNvPr>
          <p:cNvSpPr/>
          <p:nvPr/>
        </p:nvSpPr>
        <p:spPr>
          <a:xfrm>
            <a:off x="650529" y="2312121"/>
            <a:ext cx="3005847" cy="2233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C3975B-401C-9BDE-670A-A93E06BB769B}"/>
              </a:ext>
            </a:extLst>
          </p:cNvPr>
          <p:cNvSpPr/>
          <p:nvPr/>
        </p:nvSpPr>
        <p:spPr>
          <a:xfrm>
            <a:off x="1400811" y="4093628"/>
            <a:ext cx="1505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Preprocesamiento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8A1191-C7D2-BEF1-C9E6-F47698A03DC2}"/>
              </a:ext>
            </a:extLst>
          </p:cNvPr>
          <p:cNvSpPr/>
          <p:nvPr/>
        </p:nvSpPr>
        <p:spPr>
          <a:xfrm>
            <a:off x="4302834" y="2312121"/>
            <a:ext cx="1977957" cy="2233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8EEE0-43D0-1FFD-09EA-208D47803FA4}"/>
              </a:ext>
            </a:extLst>
          </p:cNvPr>
          <p:cNvSpPr/>
          <p:nvPr/>
        </p:nvSpPr>
        <p:spPr>
          <a:xfrm>
            <a:off x="4539171" y="4093628"/>
            <a:ext cx="1505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Entrenamiento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5AB06B-9043-ADA9-8C47-C1DCF4F7EDCD}"/>
              </a:ext>
            </a:extLst>
          </p:cNvPr>
          <p:cNvSpPr/>
          <p:nvPr/>
        </p:nvSpPr>
        <p:spPr>
          <a:xfrm>
            <a:off x="6809327" y="2312121"/>
            <a:ext cx="1977957" cy="2233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F01D28-DD26-0F58-FEDC-D42ECADDFBF6}"/>
              </a:ext>
            </a:extLst>
          </p:cNvPr>
          <p:cNvSpPr/>
          <p:nvPr/>
        </p:nvSpPr>
        <p:spPr>
          <a:xfrm>
            <a:off x="7045663" y="4093628"/>
            <a:ext cx="1505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Evaluación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C61EAD-1BB4-E082-3184-96113E5F4D3C}"/>
              </a:ext>
            </a:extLst>
          </p:cNvPr>
          <p:cNvSpPr/>
          <p:nvPr/>
        </p:nvSpPr>
        <p:spPr>
          <a:xfrm>
            <a:off x="9236748" y="2312121"/>
            <a:ext cx="1977957" cy="22337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149E0-9647-8297-16A5-93C00D5F0987}"/>
              </a:ext>
            </a:extLst>
          </p:cNvPr>
          <p:cNvSpPr/>
          <p:nvPr/>
        </p:nvSpPr>
        <p:spPr>
          <a:xfrm>
            <a:off x="9473084" y="4093628"/>
            <a:ext cx="1505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alibri" panose="020F0502020204030204" pitchFamily="34" charset="0"/>
                <a:cs typeface="Calibri" panose="020F0502020204030204" pitchFamily="34" charset="0"/>
              </a:rPr>
              <a:t>Predicción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C46C63A-A791-2521-8BFB-048665030B23}"/>
              </a:ext>
            </a:extLst>
          </p:cNvPr>
          <p:cNvSpPr/>
          <p:nvPr/>
        </p:nvSpPr>
        <p:spPr>
          <a:xfrm>
            <a:off x="759344" y="2759581"/>
            <a:ext cx="919634" cy="39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40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2623E8-2EAB-97A8-5A30-26527CE709FE}"/>
              </a:ext>
            </a:extLst>
          </p:cNvPr>
          <p:cNvSpPr/>
          <p:nvPr/>
        </p:nvSpPr>
        <p:spPr>
          <a:xfrm>
            <a:off x="2374040" y="2746397"/>
            <a:ext cx="1080636" cy="4328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Conjunto </a:t>
            </a:r>
          </a:p>
          <a:p>
            <a:pPr algn="ctr"/>
            <a:r>
              <a:rPr lang="en-PE" sz="120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3E3F7E-8766-F1A8-EA76-260BD5BAC5D8}"/>
              </a:ext>
            </a:extLst>
          </p:cNvPr>
          <p:cNvSpPr/>
          <p:nvPr/>
        </p:nvSpPr>
        <p:spPr>
          <a:xfrm>
            <a:off x="2365774" y="3498217"/>
            <a:ext cx="1080636" cy="4328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Conjunto </a:t>
            </a:r>
          </a:p>
          <a:p>
            <a:pPr algn="ctr"/>
            <a:r>
              <a:rPr lang="en-PE" sz="120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5E88AF5-45CE-D143-2F0E-1533034177D7}"/>
              </a:ext>
            </a:extLst>
          </p:cNvPr>
          <p:cNvSpPr/>
          <p:nvPr/>
        </p:nvSpPr>
        <p:spPr>
          <a:xfrm>
            <a:off x="759344" y="3247134"/>
            <a:ext cx="919634" cy="39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40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69E5880-ABFE-CF77-A71F-455ED183EEE2}"/>
              </a:ext>
            </a:extLst>
          </p:cNvPr>
          <p:cNvSpPr/>
          <p:nvPr/>
        </p:nvSpPr>
        <p:spPr>
          <a:xfrm>
            <a:off x="1839823" y="3038042"/>
            <a:ext cx="375386" cy="3296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A3A8BA-5773-FD11-6DD9-E6EA0312FCF8}"/>
              </a:ext>
            </a:extLst>
          </p:cNvPr>
          <p:cNvSpPr/>
          <p:nvPr/>
        </p:nvSpPr>
        <p:spPr>
          <a:xfrm>
            <a:off x="4759759" y="2600517"/>
            <a:ext cx="1080636" cy="7246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Algoritmo de machine learning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4B8E63-E197-2A06-0D71-DCF80E1072FC}"/>
              </a:ext>
            </a:extLst>
          </p:cNvPr>
          <p:cNvSpPr/>
          <p:nvPr/>
        </p:nvSpPr>
        <p:spPr>
          <a:xfrm>
            <a:off x="7257986" y="2600517"/>
            <a:ext cx="1080636" cy="7246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Modelo entrenado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35BC291-B3BF-DADA-D72D-0468065C771A}"/>
              </a:ext>
            </a:extLst>
          </p:cNvPr>
          <p:cNvCxnSpPr>
            <a:stCxn id="15" idx="3"/>
            <a:endCxn id="19" idx="2"/>
          </p:cNvCxnSpPr>
          <p:nvPr/>
        </p:nvCxnSpPr>
        <p:spPr>
          <a:xfrm flipV="1">
            <a:off x="3446410" y="3325157"/>
            <a:ext cx="4351894" cy="389501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706ED9C-1375-4C0C-6C0F-E54030CC2EF3}"/>
              </a:ext>
            </a:extLst>
          </p:cNvPr>
          <p:cNvCxnSpPr>
            <a:cxnSpLocks/>
          </p:cNvCxnSpPr>
          <p:nvPr/>
        </p:nvCxnSpPr>
        <p:spPr>
          <a:xfrm flipV="1">
            <a:off x="3454676" y="2962837"/>
            <a:ext cx="1305083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2F5768D-54D8-D7F0-63BD-C9A551DC12C2}"/>
              </a:ext>
            </a:extLst>
          </p:cNvPr>
          <p:cNvSpPr/>
          <p:nvPr/>
        </p:nvSpPr>
        <p:spPr>
          <a:xfrm>
            <a:off x="9765907" y="2639431"/>
            <a:ext cx="919634" cy="6347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Nuevos Features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42D3AC4-19FF-A18A-9646-3382F6A2E192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840395" y="2962837"/>
            <a:ext cx="14175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1DFA4A-65F0-C558-DAC8-5EA5A0525690}"/>
              </a:ext>
            </a:extLst>
          </p:cNvPr>
          <p:cNvSpPr/>
          <p:nvPr/>
        </p:nvSpPr>
        <p:spPr>
          <a:xfrm>
            <a:off x="9765907" y="3563819"/>
            <a:ext cx="919634" cy="3944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200">
                <a:solidFill>
                  <a:schemeClr val="tx1"/>
                </a:solidFill>
              </a:rPr>
              <a:t>Target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B98D8F-90EA-248F-E2CF-FC0BA0FD5FCA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8338622" y="2956806"/>
            <a:ext cx="1427285" cy="603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E8DD3A-D3B3-8EF3-FEF9-2CC6D6C59F46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0225724" y="3274181"/>
            <a:ext cx="0" cy="2896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38CBD-4A33-47A0-2998-AA8F67561994}"/>
              </a:ext>
            </a:extLst>
          </p:cNvPr>
          <p:cNvSpPr/>
          <p:nvPr/>
        </p:nvSpPr>
        <p:spPr>
          <a:xfrm>
            <a:off x="1327029" y="4808296"/>
            <a:ext cx="157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Muestreo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Tratamiento de nulos y valores atípicos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Escalamiento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069E37-7F68-BA70-9FE6-600B42A99221}"/>
              </a:ext>
            </a:extLst>
          </p:cNvPr>
          <p:cNvSpPr/>
          <p:nvPr/>
        </p:nvSpPr>
        <p:spPr>
          <a:xfrm>
            <a:off x="4510545" y="4808295"/>
            <a:ext cx="1579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Selección de modelo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Regularización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Cross validation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Optimización de parámetros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C953A3-267F-E8ED-620F-1D5B3773600D}"/>
              </a:ext>
            </a:extLst>
          </p:cNvPr>
          <p:cNvSpPr/>
          <p:nvPr/>
        </p:nvSpPr>
        <p:spPr>
          <a:xfrm>
            <a:off x="7008771" y="4808294"/>
            <a:ext cx="1579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Métricas de evaluación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Análisis de error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8713B1-F139-33DF-1443-D7B3AEC7BDC4}"/>
              </a:ext>
            </a:extLst>
          </p:cNvPr>
          <p:cNvSpPr/>
          <p:nvPr/>
        </p:nvSpPr>
        <p:spPr>
          <a:xfrm>
            <a:off x="9436192" y="4808293"/>
            <a:ext cx="1579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Métricas de evaluación</a:t>
            </a:r>
          </a:p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Análisis de error</a:t>
            </a:r>
          </a:p>
        </p:txBody>
      </p:sp>
    </p:spTree>
    <p:extLst>
      <p:ext uri="{BB962C8B-B14F-4D97-AF65-F5344CB8AC3E}">
        <p14:creationId xmlns:p14="http://schemas.microsoft.com/office/powerpoint/2010/main" val="126324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57B7B5E-F567-B99E-A0BC-2CE2232BD6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96654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25173A8-48BD-08DF-9F60-7E1554538905}"/>
              </a:ext>
            </a:extLst>
          </p:cNvPr>
          <p:cNvSpPr/>
          <p:nvPr/>
        </p:nvSpPr>
        <p:spPr>
          <a:xfrm>
            <a:off x="446425" y="1311383"/>
            <a:ext cx="916056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regresión para predecir valores continuos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F32EC-B1CF-6FF0-7588-50B318C30E65}"/>
              </a:ext>
            </a:extLst>
          </p:cNvPr>
          <p:cNvSpPr/>
          <p:nvPr/>
        </p:nvSpPr>
        <p:spPr>
          <a:xfrm>
            <a:off x="446425" y="2565850"/>
            <a:ext cx="46580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 un modelo de regresión queremos predecir un valor continuo de target.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 la imagen, dada una variable x intentamos estimar el valor de la variable y</a:t>
            </a: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La línea elegida (el modelo) es resultado de ajustar un modelo en el que se intenta minimizar la distancia entre los valores reales y la predicción del modelo.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B77E1-6959-2D65-9A36-71DABB83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468" y="2144516"/>
            <a:ext cx="4262750" cy="39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5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A3AAF2-162F-CD4B-90E1-98B849AD63A6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 en la industria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78BA2-9CDF-9A46-85A6-B72E0091B0BA}"/>
              </a:ext>
            </a:extLst>
          </p:cNvPr>
          <p:cNvSpPr/>
          <p:nvPr/>
        </p:nvSpPr>
        <p:spPr>
          <a:xfrm>
            <a:off x="887901" y="4882902"/>
            <a:ext cx="2720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Propensión para campañas de ventas</a:t>
            </a:r>
          </a:p>
        </p:txBody>
      </p:sp>
      <p:pic>
        <p:nvPicPr>
          <p:cNvPr id="19" name="Picture 16" descr="Interbank - Tarjeta PREAPROBADA AQUÍ | Facebook">
            <a:extLst>
              <a:ext uri="{FF2B5EF4-FFF2-40B4-BE49-F238E27FC236}">
                <a16:creationId xmlns:a16="http://schemas.microsoft.com/office/drawing/2014/main" id="{CE6E7D6E-7D6A-9D44-9A29-A33F62CB1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283" y="2280196"/>
            <a:ext cx="2247429" cy="224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66055A-4A1C-3D7D-8998-771460539119}"/>
              </a:ext>
            </a:extLst>
          </p:cNvPr>
          <p:cNvSpPr/>
          <p:nvPr/>
        </p:nvSpPr>
        <p:spPr>
          <a:xfrm>
            <a:off x="4707743" y="4746384"/>
            <a:ext cx="2552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Predicción de churn</a:t>
            </a:r>
          </a:p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Retención de clientes</a:t>
            </a:r>
          </a:p>
        </p:txBody>
      </p:sp>
      <p:pic>
        <p:nvPicPr>
          <p:cNvPr id="3" name="Picture 20" descr="How to Reduce Churn Using Customer Journey Analytics">
            <a:extLst>
              <a:ext uri="{FF2B5EF4-FFF2-40B4-BE49-F238E27FC236}">
                <a16:creationId xmlns:a16="http://schemas.microsoft.com/office/drawing/2014/main" id="{E611B3A6-F26F-38FA-39CE-E7D5CB65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360" y="2523056"/>
            <a:ext cx="3018772" cy="15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7F8C3A-B54C-370F-A206-5A0EC8C02F94}"/>
              </a:ext>
            </a:extLst>
          </p:cNvPr>
          <p:cNvSpPr/>
          <p:nvPr/>
        </p:nvSpPr>
        <p:spPr>
          <a:xfrm>
            <a:off x="8195218" y="4746384"/>
            <a:ext cx="2489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Estimación de demanda</a:t>
            </a:r>
          </a:p>
        </p:txBody>
      </p:sp>
      <p:pic>
        <p:nvPicPr>
          <p:cNvPr id="5" name="Picture 2" descr="Inventory Forecasting | Scan availability without a spending a dime">
            <a:extLst>
              <a:ext uri="{FF2B5EF4-FFF2-40B4-BE49-F238E27FC236}">
                <a16:creationId xmlns:a16="http://schemas.microsoft.com/office/drawing/2014/main" id="{D1D1451D-00CC-7E17-0F6C-217B228CEB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19078"/>
          <a:stretch/>
        </p:blipFill>
        <p:spPr bwMode="auto">
          <a:xfrm>
            <a:off x="8328945" y="2523056"/>
            <a:ext cx="2222500" cy="158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52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87756A2-83C0-F05F-0FA6-B126F5CF03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27457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502964-4F95-C044-83A1-604B61BA2121}"/>
              </a:ext>
            </a:extLst>
          </p:cNvPr>
          <p:cNvSpPr/>
          <p:nvPr/>
        </p:nvSpPr>
        <p:spPr>
          <a:xfrm>
            <a:off x="446425" y="1311383"/>
            <a:ext cx="95427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no supervisado: encontrando subgrupos con clustering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F0758-F7C2-CB47-ADC0-BA4DEFC4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33" y="2241594"/>
            <a:ext cx="3859851" cy="35434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BF5885-5177-D742-9976-5BA17E2E22DD}"/>
              </a:ext>
            </a:extLst>
          </p:cNvPr>
          <p:cNvSpPr/>
          <p:nvPr/>
        </p:nvSpPr>
        <p:spPr>
          <a:xfrm>
            <a:off x="2034540" y="4373880"/>
            <a:ext cx="670560" cy="6705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9E9B52-8267-3249-9699-BBBE644688D5}"/>
              </a:ext>
            </a:extLst>
          </p:cNvPr>
          <p:cNvSpPr/>
          <p:nvPr/>
        </p:nvSpPr>
        <p:spPr>
          <a:xfrm>
            <a:off x="2486416" y="2887249"/>
            <a:ext cx="1300276" cy="125260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AF573-129A-6F40-BC3F-23A5D85D9256}"/>
              </a:ext>
            </a:extLst>
          </p:cNvPr>
          <p:cNvSpPr/>
          <p:nvPr/>
        </p:nvSpPr>
        <p:spPr>
          <a:xfrm>
            <a:off x="3471454" y="4209374"/>
            <a:ext cx="1116450" cy="11522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19160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E4AE9161-9526-8989-AE07-26C7A799CA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78072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27B3B3-C1EC-6443-A473-9F5C56A57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018" y="2227054"/>
            <a:ext cx="3859851" cy="3543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1D569-0F3F-6B48-AE33-84503146F5FA}"/>
              </a:ext>
            </a:extLst>
          </p:cNvPr>
          <p:cNvSpPr/>
          <p:nvPr/>
        </p:nvSpPr>
        <p:spPr>
          <a:xfrm>
            <a:off x="2305671" y="6097123"/>
            <a:ext cx="7479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E">
                <a:latin typeface="Calibri" panose="020F0502020204030204" pitchFamily="34" charset="0"/>
                <a:cs typeface="Calibri" panose="020F0502020204030204" pitchFamily="34" charset="0"/>
              </a:rPr>
              <a:t>Técnicas de clustering: https://scikit-learn.org/stable/modules/clustering.html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02964-4F95-C044-83A1-604B61BA2121}"/>
              </a:ext>
            </a:extLst>
          </p:cNvPr>
          <p:cNvSpPr/>
          <p:nvPr/>
        </p:nvSpPr>
        <p:spPr>
          <a:xfrm>
            <a:off x="446425" y="1311383"/>
            <a:ext cx="954270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no supervisado: encontrando subgrupos con clustering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F0758-F7C2-CB47-ADC0-BA4DEFC4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333" y="2241594"/>
            <a:ext cx="3859851" cy="35434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D3A846-CF12-4D49-AB7E-4F8E9B6E3C24}"/>
              </a:ext>
            </a:extLst>
          </p:cNvPr>
          <p:cNvCxnSpPr>
            <a:cxnSpLocks/>
          </p:cNvCxnSpPr>
          <p:nvPr/>
        </p:nvCxnSpPr>
        <p:spPr>
          <a:xfrm>
            <a:off x="5234817" y="3732001"/>
            <a:ext cx="110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B4BF7D6-6AD9-3446-990A-F6EE34A0199D}"/>
              </a:ext>
            </a:extLst>
          </p:cNvPr>
          <p:cNvSpPr/>
          <p:nvPr/>
        </p:nvSpPr>
        <p:spPr>
          <a:xfrm>
            <a:off x="5206749" y="3243766"/>
            <a:ext cx="1335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2BF5885-5177-D742-9976-5BA17E2E22DD}"/>
              </a:ext>
            </a:extLst>
          </p:cNvPr>
          <p:cNvSpPr/>
          <p:nvPr/>
        </p:nvSpPr>
        <p:spPr>
          <a:xfrm>
            <a:off x="2034540" y="4373880"/>
            <a:ext cx="670560" cy="67056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9E9B52-8267-3249-9699-BBBE644688D5}"/>
              </a:ext>
            </a:extLst>
          </p:cNvPr>
          <p:cNvSpPr/>
          <p:nvPr/>
        </p:nvSpPr>
        <p:spPr>
          <a:xfrm>
            <a:off x="2486416" y="2887249"/>
            <a:ext cx="1300276" cy="1252603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AF573-129A-6F40-BC3F-23A5D85D9256}"/>
              </a:ext>
            </a:extLst>
          </p:cNvPr>
          <p:cNvSpPr/>
          <p:nvPr/>
        </p:nvSpPr>
        <p:spPr>
          <a:xfrm>
            <a:off x="3471454" y="4209374"/>
            <a:ext cx="1116450" cy="115226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31370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E9CE73AE-78B9-AFCF-660A-56A4AED334D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026230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0A8820E-85BA-F64E-92C7-96C7809E969F}"/>
              </a:ext>
            </a:extLst>
          </p:cNvPr>
          <p:cNvSpPr/>
          <p:nvPr/>
        </p:nvSpPr>
        <p:spPr>
          <a:xfrm>
            <a:off x="707031" y="4663197"/>
            <a:ext cx="2658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Segmentación de clientes</a:t>
            </a:r>
          </a:p>
        </p:txBody>
      </p:sp>
      <p:pic>
        <p:nvPicPr>
          <p:cNvPr id="6" name="Picture 6" descr="Keys to Successful Customer Segmentation: CMB Insights | ITA Group">
            <a:extLst>
              <a:ext uri="{FF2B5EF4-FFF2-40B4-BE49-F238E27FC236}">
                <a16:creationId xmlns:a16="http://schemas.microsoft.com/office/drawing/2014/main" id="{262ADE7F-D751-FA4A-8E07-AC4006486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23" y="2380483"/>
            <a:ext cx="3117724" cy="192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ape en App Store">
            <a:extLst>
              <a:ext uri="{FF2B5EF4-FFF2-40B4-BE49-F238E27FC236}">
                <a16:creationId xmlns:a16="http://schemas.microsoft.com/office/drawing/2014/main" id="{039784BC-8024-9845-8CA9-03C7CD591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t="14076" r="30798" b="12797"/>
          <a:stretch/>
        </p:blipFill>
        <p:spPr bwMode="auto">
          <a:xfrm>
            <a:off x="4942968" y="2213173"/>
            <a:ext cx="937549" cy="96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Presentación de PowerPoint">
            <a:extLst>
              <a:ext uri="{FF2B5EF4-FFF2-40B4-BE49-F238E27FC236}">
                <a16:creationId xmlns:a16="http://schemas.microsoft.com/office/drawing/2014/main" id="{19A2FD40-4BDA-4A48-A212-B6611037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846" y="3205762"/>
            <a:ext cx="1011792" cy="10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DD495-5C5D-BB4D-AE82-0611295E3C69}"/>
              </a:ext>
            </a:extLst>
          </p:cNvPr>
          <p:cNvSpPr/>
          <p:nvPr/>
        </p:nvSpPr>
        <p:spPr>
          <a:xfrm>
            <a:off x="4254175" y="4698896"/>
            <a:ext cx="2232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Análisis de redes transaccionales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D4FCA-677D-4A4C-8847-2A145B5D6E7D}"/>
              </a:ext>
            </a:extLst>
          </p:cNvPr>
          <p:cNvSpPr/>
          <p:nvPr/>
        </p:nvSpPr>
        <p:spPr>
          <a:xfrm>
            <a:off x="7505844" y="4741622"/>
            <a:ext cx="3382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Análisis de canasta de mercado</a:t>
            </a:r>
          </a:p>
          <a:p>
            <a:pPr algn="ctr"/>
            <a:r>
              <a:rPr lang="en-PE" b="1">
                <a:latin typeface="Calibri" panose="020F0502020204030204" pitchFamily="34" charset="0"/>
                <a:cs typeface="Calibri" panose="020F0502020204030204" pitchFamily="34" charset="0"/>
              </a:rPr>
              <a:t>Sistemas de Recomendación</a:t>
            </a:r>
          </a:p>
        </p:txBody>
      </p:sp>
      <p:pic>
        <p:nvPicPr>
          <p:cNvPr id="11" name="Picture 6" descr="How your store benefits from personalized recommendations">
            <a:extLst>
              <a:ext uri="{FF2B5EF4-FFF2-40B4-BE49-F238E27FC236}">
                <a16:creationId xmlns:a16="http://schemas.microsoft.com/office/drawing/2014/main" id="{1D9D1FBC-8E87-304D-8524-D2CE14B4B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81"/>
          <a:stretch/>
        </p:blipFill>
        <p:spPr bwMode="auto">
          <a:xfrm>
            <a:off x="6787457" y="2121110"/>
            <a:ext cx="4819298" cy="232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7D14BF-693C-2F47-B150-189302BDE5E1}"/>
              </a:ext>
            </a:extLst>
          </p:cNvPr>
          <p:cNvSpPr/>
          <p:nvPr/>
        </p:nvSpPr>
        <p:spPr>
          <a:xfrm>
            <a:off x="637445" y="12979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no supervisado en la industria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80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1623B8C-0497-E14A-968C-298D345EA7CC}"/>
              </a:ext>
            </a:extLst>
          </p:cNvPr>
          <p:cNvSpPr/>
          <p:nvPr/>
        </p:nvSpPr>
        <p:spPr>
          <a:xfrm>
            <a:off x="770684" y="1442931"/>
            <a:ext cx="280269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Visión General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AC01EC-72B7-5042-AD50-2BAB1DF804A3}"/>
              </a:ext>
            </a:extLst>
          </p:cNvPr>
          <p:cNvSpPr/>
          <p:nvPr/>
        </p:nvSpPr>
        <p:spPr>
          <a:xfrm>
            <a:off x="770685" y="2385425"/>
            <a:ext cx="402991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Inteligencia Artificial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Emular el comportamiento humano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Aprender a realizar tareas a partir de experiencias previas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Mejorar el aprendizaje y representación de los datos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8F1744-21DA-4547-B6F1-E57C3FD9D52C}"/>
              </a:ext>
            </a:extLst>
          </p:cNvPr>
          <p:cNvSpPr/>
          <p:nvPr/>
        </p:nvSpPr>
        <p:spPr>
          <a:xfrm>
            <a:off x="5916898" y="1594431"/>
            <a:ext cx="4279724" cy="42797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0FBC068-4760-9040-9AF0-BBADBF87710B}"/>
              </a:ext>
            </a:extLst>
          </p:cNvPr>
          <p:cNvSpPr/>
          <p:nvPr/>
        </p:nvSpPr>
        <p:spPr>
          <a:xfrm>
            <a:off x="6578851" y="2918337"/>
            <a:ext cx="2955818" cy="2955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222DDE5-D26A-2744-AFCD-223FCD9FB2A6}"/>
              </a:ext>
            </a:extLst>
          </p:cNvPr>
          <p:cNvSpPr/>
          <p:nvPr/>
        </p:nvSpPr>
        <p:spPr>
          <a:xfrm>
            <a:off x="7131040" y="4022715"/>
            <a:ext cx="1851440" cy="18514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21488EA-76DA-114A-BBDF-A6BF11A56F45}"/>
              </a:ext>
            </a:extLst>
          </p:cNvPr>
          <p:cNvSpPr/>
          <p:nvPr/>
        </p:nvSpPr>
        <p:spPr>
          <a:xfrm>
            <a:off x="7374798" y="2041973"/>
            <a:ext cx="1363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A479E4F-25B2-1148-8B73-30B7EB4623E5}"/>
              </a:ext>
            </a:extLst>
          </p:cNvPr>
          <p:cNvSpPr/>
          <p:nvPr/>
        </p:nvSpPr>
        <p:spPr>
          <a:xfrm>
            <a:off x="7349327" y="3231716"/>
            <a:ext cx="14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4594CA-7E83-F54A-888B-D9DBAB248EA4}"/>
              </a:ext>
            </a:extLst>
          </p:cNvPr>
          <p:cNvSpPr/>
          <p:nvPr/>
        </p:nvSpPr>
        <p:spPr>
          <a:xfrm>
            <a:off x="7349327" y="4540682"/>
            <a:ext cx="1414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906653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A1E96-B56A-CA4C-94DB-2358FA64806C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¿Qué es Deep Learning?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44AAC1-0C6B-A442-A02A-B7BFD087247C}"/>
              </a:ext>
            </a:extLst>
          </p:cNvPr>
          <p:cNvSpPr/>
          <p:nvPr/>
        </p:nvSpPr>
        <p:spPr>
          <a:xfrm>
            <a:off x="2001964" y="2272354"/>
            <a:ext cx="819465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Es una nueva área de Machine Learning que fue introducida con el fin de acercar al Machine Learning a uno de sus objetivos originales: </a:t>
            </a:r>
          </a:p>
          <a:p>
            <a:pPr algn="ctr"/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la inteligencia artificial</a:t>
            </a:r>
          </a:p>
          <a:p>
            <a:pPr algn="ctr"/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(deeplearning.net)</a:t>
            </a:r>
          </a:p>
        </p:txBody>
      </p:sp>
    </p:spTree>
    <p:extLst>
      <p:ext uri="{BB962C8B-B14F-4D97-AF65-F5344CB8AC3E}">
        <p14:creationId xmlns:p14="http://schemas.microsoft.com/office/powerpoint/2010/main" val="87438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3F7B882-9D6C-324D-8233-7D1526E208E2}"/>
              </a:ext>
            </a:extLst>
          </p:cNvPr>
          <p:cNvSpPr/>
          <p:nvPr/>
        </p:nvSpPr>
        <p:spPr>
          <a:xfrm>
            <a:off x="2758969" y="2208469"/>
            <a:ext cx="1944364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0F6A35-53EE-E548-87AB-ECBFB4732BF4}"/>
              </a:ext>
            </a:extLst>
          </p:cNvPr>
          <p:cNvSpPr/>
          <p:nvPr/>
        </p:nvSpPr>
        <p:spPr>
          <a:xfrm>
            <a:off x="1097029" y="2425406"/>
            <a:ext cx="67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B29F76-DB65-3D4A-AF7B-8C6274304B70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1772324" y="2610072"/>
            <a:ext cx="986645" cy="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D20BD4-13C4-304A-94DB-9D78033C62AD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4703333" y="2619427"/>
            <a:ext cx="1118385" cy="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7BA9BFE-6D2E-A14B-B6E2-0ED430374503}"/>
              </a:ext>
            </a:extLst>
          </p:cNvPr>
          <p:cNvSpPr/>
          <p:nvPr/>
        </p:nvSpPr>
        <p:spPr>
          <a:xfrm>
            <a:off x="1097030" y="5040248"/>
            <a:ext cx="67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2355D2-ED13-FE41-BD3E-B861BBB66188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772325" y="5224914"/>
            <a:ext cx="2442410" cy="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11D491F-46E9-8E46-BB2A-71C4214B652A}"/>
              </a:ext>
            </a:extLst>
          </p:cNvPr>
          <p:cNvSpPr/>
          <p:nvPr/>
        </p:nvSpPr>
        <p:spPr>
          <a:xfrm>
            <a:off x="2578742" y="3105090"/>
            <a:ext cx="230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Cuesta mucho tiempo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C99BC6-4CBE-9442-9F55-03A931B1D138}"/>
              </a:ext>
            </a:extLst>
          </p:cNvPr>
          <p:cNvSpPr/>
          <p:nvPr/>
        </p:nvSpPr>
        <p:spPr>
          <a:xfrm>
            <a:off x="9486468" y="2425406"/>
            <a:ext cx="1133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Resultado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B93DEC-D6B1-5C46-8091-49B1DF94D531}"/>
              </a:ext>
            </a:extLst>
          </p:cNvPr>
          <p:cNvCxnSpPr>
            <a:stCxn id="15" idx="3"/>
            <a:endCxn id="9" idx="1"/>
          </p:cNvCxnSpPr>
          <p:nvPr/>
        </p:nvCxnSpPr>
        <p:spPr>
          <a:xfrm flipV="1">
            <a:off x="8126535" y="2610072"/>
            <a:ext cx="1359933" cy="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74825-15E5-5E41-8AC4-256DC88960B1}"/>
              </a:ext>
            </a:extLst>
          </p:cNvPr>
          <p:cNvSpPr/>
          <p:nvPr/>
        </p:nvSpPr>
        <p:spPr>
          <a:xfrm>
            <a:off x="9486468" y="5040248"/>
            <a:ext cx="1133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Resultado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23B481-86D1-8A48-B310-993931158471}"/>
              </a:ext>
            </a:extLst>
          </p:cNvPr>
          <p:cNvCxnSpPr>
            <a:stCxn id="17" idx="3"/>
            <a:endCxn id="11" idx="1"/>
          </p:cNvCxnSpPr>
          <p:nvPr/>
        </p:nvCxnSpPr>
        <p:spPr>
          <a:xfrm flipV="1">
            <a:off x="6519552" y="5224914"/>
            <a:ext cx="2966916" cy="9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User icon with laptop computer male person Vector Image">
            <a:extLst>
              <a:ext uri="{FF2B5EF4-FFF2-40B4-BE49-F238E27FC236}">
                <a16:creationId xmlns:a16="http://schemas.microsoft.com/office/drawing/2014/main" id="{F9B933BD-381A-4F48-8E9E-FC2BD1B47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7089" r="18023" b="14101"/>
          <a:stretch/>
        </p:blipFill>
        <p:spPr bwMode="auto">
          <a:xfrm>
            <a:off x="3418053" y="1293702"/>
            <a:ext cx="626193" cy="83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esktop computer icon computer - Transparent PNG &amp; SVG vector file">
            <a:extLst>
              <a:ext uri="{FF2B5EF4-FFF2-40B4-BE49-F238E27FC236}">
                <a16:creationId xmlns:a16="http://schemas.microsoft.com/office/drawing/2014/main" id="{B5C731A2-FBB0-2F47-8ADF-5B0BC340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258" y="1174727"/>
            <a:ext cx="1073736" cy="10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7E0742-5932-D343-823E-062BC5B6DA58}"/>
              </a:ext>
            </a:extLst>
          </p:cNvPr>
          <p:cNvSpPr/>
          <p:nvPr/>
        </p:nvSpPr>
        <p:spPr>
          <a:xfrm>
            <a:off x="5821718" y="2202336"/>
            <a:ext cx="2304817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machine learning</a:t>
            </a:r>
          </a:p>
        </p:txBody>
      </p:sp>
      <p:pic>
        <p:nvPicPr>
          <p:cNvPr id="16" name="Picture 4" descr="Desktop computer icon computer - Transparent PNG &amp; SVG vector file">
            <a:extLst>
              <a:ext uri="{FF2B5EF4-FFF2-40B4-BE49-F238E27FC236}">
                <a16:creationId xmlns:a16="http://schemas.microsoft.com/office/drawing/2014/main" id="{192A4178-DF1D-3541-A997-2C039930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75" y="3842406"/>
            <a:ext cx="1073736" cy="10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16F8B9-E0F5-7440-B078-EC5610ADD9C0}"/>
              </a:ext>
            </a:extLst>
          </p:cNvPr>
          <p:cNvSpPr/>
          <p:nvPr/>
        </p:nvSpPr>
        <p:spPr>
          <a:xfrm>
            <a:off x="4214735" y="4817178"/>
            <a:ext cx="2304817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de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8110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7359D8-6D26-244D-8E33-7029B72F4E8C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¿Qué es Deep Learning?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implified CNN architecture for dog Classification | Download Scientific  Diagram">
            <a:extLst>
              <a:ext uri="{FF2B5EF4-FFF2-40B4-BE49-F238E27FC236}">
                <a16:creationId xmlns:a16="http://schemas.microsoft.com/office/drawing/2014/main" id="{6C78EEEB-6E83-C049-B992-08294A0F1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71" y="1823941"/>
            <a:ext cx="7330058" cy="404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515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F07571-71FE-DB47-B52C-8D48AB982339}"/>
              </a:ext>
            </a:extLst>
          </p:cNvPr>
          <p:cNvSpPr/>
          <p:nvPr/>
        </p:nvSpPr>
        <p:spPr>
          <a:xfrm>
            <a:off x="2358698" y="2419653"/>
            <a:ext cx="7474604" cy="2018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4400" b="1" dirty="0">
                <a:latin typeface="Calibri" panose="020F0502020204030204" pitchFamily="34" charset="0"/>
                <a:cs typeface="Calibri" panose="020F0502020204030204" pitchFamily="34" charset="0"/>
              </a:rPr>
              <a:t>Disyuntivas en el desarrollo de modelos</a:t>
            </a:r>
            <a:endParaRPr lang="es-ES" sz="4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4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3C5E2C-CB8B-5743-8A54-9A49F63AAC30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Overfitting y underfitting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FA6D6-9B58-9C41-BF33-0C000AD4DB6D}"/>
              </a:ext>
            </a:extLst>
          </p:cNvPr>
          <p:cNvSpPr/>
          <p:nvPr/>
        </p:nvSpPr>
        <p:spPr>
          <a:xfrm>
            <a:off x="539023" y="2212783"/>
            <a:ext cx="3105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Overfitting</a:t>
            </a:r>
            <a:r>
              <a:rPr lang="en-US"/>
              <a:t>: Cuando un modelo se sobreajusta demasiado a los datos de entrenamiento no generaliza sus resultados adecuadamente </a:t>
            </a:r>
          </a:p>
          <a:p>
            <a:endParaRPr lang="en-US"/>
          </a:p>
          <a:p>
            <a:r>
              <a:rPr lang="en-US" b="1"/>
              <a:t>Underfitting</a:t>
            </a:r>
            <a:r>
              <a:rPr lang="en-US"/>
              <a:t>: Cuando el modelo se ajusta muy ligeramente a los datos no se realiza una buena predicción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FB2C4-0D67-7046-AE3B-0C675477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518" y="1084005"/>
            <a:ext cx="7248103" cy="49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3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Overfitting And Underfitting in Machine Learning">
            <a:extLst>
              <a:ext uri="{FF2B5EF4-FFF2-40B4-BE49-F238E27FC236}">
                <a16:creationId xmlns:a16="http://schemas.microsoft.com/office/drawing/2014/main" id="{6390B866-EDB2-DA49-9ABA-4215637B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108" y="2682073"/>
            <a:ext cx="5844812" cy="33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D7CB36-71FE-F545-AAD6-052A4A38812D}"/>
              </a:ext>
            </a:extLst>
          </p:cNvPr>
          <p:cNvSpPr/>
          <p:nvPr/>
        </p:nvSpPr>
        <p:spPr>
          <a:xfrm>
            <a:off x="540939" y="1870291"/>
            <a:ext cx="100811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Para encontrar el equilibrio es necesario observar los resultados en train y test.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F7A73C-F6DE-C849-9C8E-F556D9AD6DC0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Overfitting y underfitting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nother &quot;overfitting&quot; meme : machinelearningmemes">
            <a:extLst>
              <a:ext uri="{FF2B5EF4-FFF2-40B4-BE49-F238E27FC236}">
                <a16:creationId xmlns:a16="http://schemas.microsoft.com/office/drawing/2014/main" id="{DD8D3E68-FF07-C343-B317-D56A951B7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61" y="334135"/>
            <a:ext cx="5273477" cy="54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5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CAF5E-B461-5944-A1BE-58BC02F1D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85"/>
          <a:stretch/>
        </p:blipFill>
        <p:spPr>
          <a:xfrm>
            <a:off x="539023" y="2161530"/>
            <a:ext cx="5662430" cy="3187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A29884-8676-334A-B163-F54D8E05B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72" y="2414292"/>
            <a:ext cx="2022232" cy="25824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A5A53D-E14E-134B-ABC8-3C8A1D4186AB}"/>
              </a:ext>
            </a:extLst>
          </p:cNvPr>
          <p:cNvSpPr/>
          <p:nvPr/>
        </p:nvSpPr>
        <p:spPr>
          <a:xfrm>
            <a:off x="485045" y="1145534"/>
            <a:ext cx="747460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Complejidad vs Interpretabilidad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79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F07571-71FE-DB47-B52C-8D48AB982339}"/>
              </a:ext>
            </a:extLst>
          </p:cNvPr>
          <p:cNvSpPr/>
          <p:nvPr/>
        </p:nvSpPr>
        <p:spPr>
          <a:xfrm>
            <a:off x="2358698" y="2419653"/>
            <a:ext cx="7474604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4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clasificación</a:t>
            </a:r>
            <a:endParaRPr lang="es-ES" sz="4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53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FB5052-2A22-E64C-9384-194B08C78FA9}"/>
              </a:ext>
            </a:extLst>
          </p:cNvPr>
          <p:cNvSpPr/>
          <p:nvPr/>
        </p:nvSpPr>
        <p:spPr>
          <a:xfrm>
            <a:off x="446424" y="1311383"/>
            <a:ext cx="839663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Matriz de confusión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D64C4-A188-D343-AAAE-03884B9D36CF}"/>
              </a:ext>
            </a:extLst>
          </p:cNvPr>
          <p:cNvSpPr/>
          <p:nvPr/>
        </p:nvSpPr>
        <p:spPr>
          <a:xfrm>
            <a:off x="446426" y="2253877"/>
            <a:ext cx="34664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Es una tabla de tamaño m x m, donde m es el número de valores que toma la variable objetivo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Un clasificador perfecto tendría todos los elementos en la diagonal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CA11CE-4C15-AB49-A237-32D0B3F5CBCB}"/>
              </a:ext>
            </a:extLst>
          </p:cNvPr>
          <p:cNvGraphicFramePr>
            <a:graphicFrameLocks noGrp="1"/>
          </p:cNvGraphicFramePr>
          <p:nvPr/>
        </p:nvGraphicFramePr>
        <p:xfrm>
          <a:off x="5906216" y="2484575"/>
          <a:ext cx="4892963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0521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1601221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  <a:gridCol w="1601221">
                  <a:extLst>
                    <a:ext uri="{9D8B030D-6E8A-4147-A177-3AD203B41FA5}">
                      <a16:colId xmlns:a16="http://schemas.microsoft.com/office/drawing/2014/main" val="2288513305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93901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58F0E51-DF3D-2D43-9428-A2D267CA91A1}"/>
              </a:ext>
            </a:extLst>
          </p:cNvPr>
          <p:cNvSpPr/>
          <p:nvPr/>
        </p:nvSpPr>
        <p:spPr>
          <a:xfrm>
            <a:off x="4449361" y="3528072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698555-9367-A741-A515-8BA994EAE428}"/>
              </a:ext>
            </a:extLst>
          </p:cNvPr>
          <p:cNvSpPr/>
          <p:nvPr/>
        </p:nvSpPr>
        <p:spPr>
          <a:xfrm>
            <a:off x="7627715" y="2007849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</p:spTree>
    <p:extLst>
      <p:ext uri="{BB962C8B-B14F-4D97-AF65-F5344CB8AC3E}">
        <p14:creationId xmlns:p14="http://schemas.microsoft.com/office/powerpoint/2010/main" val="169632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4EC502-2DCD-2844-B22E-EB2AF4D33B1F}"/>
              </a:ext>
            </a:extLst>
          </p:cNvPr>
          <p:cNvSpPr/>
          <p:nvPr/>
        </p:nvSpPr>
        <p:spPr>
          <a:xfrm>
            <a:off x="539023" y="4979332"/>
            <a:ext cx="5380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https://www.bbc.com/news/technology-35785875</a:t>
            </a:r>
            <a:endParaRPr lang="en-P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4A17-D708-AA4F-81A2-097994B9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21" y="1531873"/>
            <a:ext cx="4259248" cy="3316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65425-DB3D-D646-B3F5-57F62928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02" y="1531873"/>
            <a:ext cx="3975126" cy="3316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638C26-EF4C-A742-9CF6-C37261F55E4C}"/>
              </a:ext>
            </a:extLst>
          </p:cNvPr>
          <p:cNvSpPr/>
          <p:nvPr/>
        </p:nvSpPr>
        <p:spPr>
          <a:xfrm>
            <a:off x="6415755" y="5013383"/>
            <a:ext cx="4468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/>
              <a:t>https://geekinsider.com/sony-releases-beatles-inspired-song-created-artificai-intelligence-software/</a:t>
            </a:r>
          </a:p>
        </p:txBody>
      </p:sp>
    </p:spTree>
    <p:extLst>
      <p:ext uri="{BB962C8B-B14F-4D97-AF65-F5344CB8AC3E}">
        <p14:creationId xmlns:p14="http://schemas.microsoft.com/office/powerpoint/2010/main" val="4238946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83995C5-CF49-014B-94BA-F681EA42BD4C}"/>
              </a:ext>
            </a:extLst>
          </p:cNvPr>
          <p:cNvGraphicFramePr>
            <a:graphicFrameLocks noGrp="1"/>
          </p:cNvGraphicFramePr>
          <p:nvPr/>
        </p:nvGraphicFramePr>
        <p:xfrm>
          <a:off x="2686623" y="2879920"/>
          <a:ext cx="7128710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2972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2332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  <a:gridCol w="2332869">
                  <a:extLst>
                    <a:ext uri="{9D8B030D-6E8A-4147-A177-3AD203B41FA5}">
                      <a16:colId xmlns:a16="http://schemas.microsoft.com/office/drawing/2014/main" val="2613485945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Verdaderos Positivos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Falsos Negativos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Falsos Positivos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Verdaderos Negativos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25321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31C971E-3391-CD4E-BAC8-E0128629B406}"/>
              </a:ext>
            </a:extLst>
          </p:cNvPr>
          <p:cNvSpPr/>
          <p:nvPr/>
        </p:nvSpPr>
        <p:spPr>
          <a:xfrm>
            <a:off x="1356131" y="3887456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CFD18C-3AD5-BE48-9D6B-E4BEE5851F00}"/>
              </a:ext>
            </a:extLst>
          </p:cNvPr>
          <p:cNvSpPr/>
          <p:nvPr/>
        </p:nvSpPr>
        <p:spPr>
          <a:xfrm>
            <a:off x="6392496" y="2274427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AE3E0-FC63-0E44-86AA-B07B8D98B055}"/>
              </a:ext>
            </a:extLst>
          </p:cNvPr>
          <p:cNvSpPr/>
          <p:nvPr/>
        </p:nvSpPr>
        <p:spPr>
          <a:xfrm>
            <a:off x="446424" y="1311383"/>
            <a:ext cx="839663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Matriz de confusión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31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F3EDB21-938B-5749-8EE9-D8A846574CB4}"/>
              </a:ext>
            </a:extLst>
          </p:cNvPr>
          <p:cNvGraphicFramePr>
            <a:graphicFrameLocks noGrp="1"/>
          </p:cNvGraphicFramePr>
          <p:nvPr/>
        </p:nvGraphicFramePr>
        <p:xfrm>
          <a:off x="2686623" y="2879920"/>
          <a:ext cx="7128710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62972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2332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  <a:gridCol w="2332869">
                  <a:extLst>
                    <a:ext uri="{9D8B030D-6E8A-4147-A177-3AD203B41FA5}">
                      <a16:colId xmlns:a16="http://schemas.microsoft.com/office/drawing/2014/main" val="2613485945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True Positive (TP)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False Negative (FN)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False Positive (FP)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400"/>
                        <a:t>True Negative (TN)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25321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3D39302-BC80-344C-BB22-B600D88FA038}"/>
              </a:ext>
            </a:extLst>
          </p:cNvPr>
          <p:cNvSpPr/>
          <p:nvPr/>
        </p:nvSpPr>
        <p:spPr>
          <a:xfrm>
            <a:off x="1356131" y="3887456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055D3F-6832-2E4F-A924-A4B7B464128C}"/>
              </a:ext>
            </a:extLst>
          </p:cNvPr>
          <p:cNvSpPr/>
          <p:nvPr/>
        </p:nvSpPr>
        <p:spPr>
          <a:xfrm>
            <a:off x="6392496" y="2274427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DA1FD-3B43-C34E-9EB6-00C03305FE9E}"/>
              </a:ext>
            </a:extLst>
          </p:cNvPr>
          <p:cNvSpPr/>
          <p:nvPr/>
        </p:nvSpPr>
        <p:spPr>
          <a:xfrm>
            <a:off x="446424" y="1311383"/>
            <a:ext cx="839663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Matriz de confusión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44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7DEA8B-2389-B64B-8163-5085A9617DDD}"/>
              </a:ext>
            </a:extLst>
          </p:cNvPr>
          <p:cNvSpPr/>
          <p:nvPr/>
        </p:nvSpPr>
        <p:spPr>
          <a:xfrm>
            <a:off x="446425" y="1154866"/>
            <a:ext cx="769057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Accuracy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C45054-E016-5E48-8269-EB840C7CB959}"/>
              </a:ext>
            </a:extLst>
          </p:cNvPr>
          <p:cNvSpPr/>
          <p:nvPr/>
        </p:nvSpPr>
        <p:spPr>
          <a:xfrm>
            <a:off x="446426" y="2097360"/>
            <a:ext cx="4002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Eficacia: Es la capacidad del modelo de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predecir correctamente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la clase o etiqueta de los registros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F066A0-C90C-4148-9CED-CE0367F06D48}"/>
              </a:ext>
            </a:extLst>
          </p:cNvPr>
          <p:cNvGraphicFramePr>
            <a:graphicFrameLocks noGrp="1"/>
          </p:cNvGraphicFramePr>
          <p:nvPr/>
        </p:nvGraphicFramePr>
        <p:xfrm>
          <a:off x="6777611" y="2698453"/>
          <a:ext cx="4290405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5768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1455768">
                  <a:extLst>
                    <a:ext uri="{9D8B030D-6E8A-4147-A177-3AD203B41FA5}">
                      <a16:colId xmlns:a16="http://schemas.microsoft.com/office/drawing/2014/main" val="1347861311"/>
                    </a:ext>
                  </a:extLst>
                </a:gridCol>
                <a:gridCol w="1378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913267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TN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4F77D3-C2F4-4045-8B21-1945972BAEFF}"/>
              </a:ext>
            </a:extLst>
          </p:cNvPr>
          <p:cNvSpPr/>
          <p:nvPr/>
        </p:nvSpPr>
        <p:spPr>
          <a:xfrm>
            <a:off x="8499109" y="2221727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D2E4D-3A5E-6F41-99B8-B0B6623AE93B}"/>
              </a:ext>
            </a:extLst>
          </p:cNvPr>
          <p:cNvSpPr/>
          <p:nvPr/>
        </p:nvSpPr>
        <p:spPr>
          <a:xfrm>
            <a:off x="5320755" y="3741950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69D978-D857-8B46-9F04-7514178A55E2}"/>
                  </a:ext>
                </a:extLst>
              </p:cNvPr>
              <p:cNvSpPr txBox="1"/>
              <p:nvPr/>
            </p:nvSpPr>
            <p:spPr>
              <a:xfrm>
                <a:off x="539023" y="3491007"/>
                <a:ext cx="4646773" cy="775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##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𝑟𝑒𝑔𝑖𝑠𝑡𝑟𝑜𝑠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𝑐𝑙𝑎𝑠𝑖𝑓𝑖𝑐𝑎𝑑𝑜𝑠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𝑐𝑜𝑟𝑟𝑒𝑐𝑡𝑎𝑚𝑒𝑛𝑡𝑒</m:t>
                              </m:r>
                            </m:e>
                          </m:eqAr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𝑟𝑒𝑔𝑖𝑠𝑡𝑟𝑜𝑠</m:t>
                          </m:r>
                        </m:den>
                      </m:f>
                    </m:oMath>
                  </m:oMathPara>
                </a14:m>
                <a:endParaRPr lang="en-PE" sz="1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69D978-D857-8B46-9F04-7514178A5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3" y="3491007"/>
                <a:ext cx="4646773" cy="775662"/>
              </a:xfrm>
              <a:prstGeom prst="rect">
                <a:avLst/>
              </a:prstGeom>
              <a:blipFill>
                <a:blip r:embed="rId2"/>
                <a:stretch>
                  <a:fillRect t="-6557" b="-16393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33DD8-B731-364D-AE7F-D022FD501B1F}"/>
                  </a:ext>
                </a:extLst>
              </p:cNvPr>
              <p:cNvSpPr txBox="1"/>
              <p:nvPr/>
            </p:nvSpPr>
            <p:spPr>
              <a:xfrm>
                <a:off x="539023" y="4736986"/>
                <a:ext cx="4646773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PE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A33DD8-B731-364D-AE7F-D022FD501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3" y="4736986"/>
                <a:ext cx="4646773" cy="581378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D11100-6109-9343-8BED-7E4D428527EA}"/>
              </a:ext>
            </a:extLst>
          </p:cNvPr>
          <p:cNvSpPr/>
          <p:nvPr/>
        </p:nvSpPr>
        <p:spPr>
          <a:xfrm>
            <a:off x="446426" y="2097360"/>
            <a:ext cx="42048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Si tenemos un modelo clasificador de spam, supongamos que 998 mensajes no son spam y solo 2 son spam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Si nuestro modelo predice que ningún mensaje es spam nuestra accuracy sería 998 / 1000 = 99.8 %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El valor es engañoso porque nuestro modelo no detecta ningún correo spam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 general, el accuracy no es una métrica adecuada cuando tenemos clases desbalanceadas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750716-42AB-8647-B2FA-F16576990F9E}"/>
              </a:ext>
            </a:extLst>
          </p:cNvPr>
          <p:cNvSpPr/>
          <p:nvPr/>
        </p:nvSpPr>
        <p:spPr>
          <a:xfrm>
            <a:off x="446425" y="1154866"/>
            <a:ext cx="894064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El accuracy no siempre es suficiente para evaluar un modelo</a:t>
            </a:r>
            <a:endParaRPr lang="es-ES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D6C642-D3CB-1649-965D-1B7CA41A27AA}"/>
              </a:ext>
            </a:extLst>
          </p:cNvPr>
          <p:cNvCxnSpPr>
            <a:cxnSpLocks/>
          </p:cNvCxnSpPr>
          <p:nvPr/>
        </p:nvCxnSpPr>
        <p:spPr>
          <a:xfrm>
            <a:off x="5996976" y="2303362"/>
            <a:ext cx="0" cy="325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49D922-BEDC-2344-835C-8A58F708978D}"/>
              </a:ext>
            </a:extLst>
          </p:cNvPr>
          <p:cNvCxnSpPr/>
          <p:nvPr/>
        </p:nvCxnSpPr>
        <p:spPr>
          <a:xfrm>
            <a:off x="5661311" y="5370653"/>
            <a:ext cx="4583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C63E0AE-44D5-9841-BA82-7C48EF99674E}"/>
              </a:ext>
            </a:extLst>
          </p:cNvPr>
          <p:cNvSpPr/>
          <p:nvPr/>
        </p:nvSpPr>
        <p:spPr>
          <a:xfrm>
            <a:off x="6496373" y="270438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B17F8-1A22-D648-A31A-7521E38E84EA}"/>
              </a:ext>
            </a:extLst>
          </p:cNvPr>
          <p:cNvSpPr/>
          <p:nvPr/>
        </p:nvSpPr>
        <p:spPr>
          <a:xfrm>
            <a:off x="6385449" y="318995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B949B1-1238-D64B-A4C1-CB7F2E497B3A}"/>
              </a:ext>
            </a:extLst>
          </p:cNvPr>
          <p:cNvSpPr/>
          <p:nvPr/>
        </p:nvSpPr>
        <p:spPr>
          <a:xfrm>
            <a:off x="6967077" y="269667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7209279-9159-4E4F-A313-B6D827DEA881}"/>
              </a:ext>
            </a:extLst>
          </p:cNvPr>
          <p:cNvSpPr/>
          <p:nvPr/>
        </p:nvSpPr>
        <p:spPr>
          <a:xfrm>
            <a:off x="6736548" y="380785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E1C5F1-3F16-1341-842C-E54EE2A3D5C3}"/>
              </a:ext>
            </a:extLst>
          </p:cNvPr>
          <p:cNvSpPr/>
          <p:nvPr/>
        </p:nvSpPr>
        <p:spPr>
          <a:xfrm>
            <a:off x="6891841" y="324782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CC6AD8-D799-834C-99AB-3A269280291C}"/>
              </a:ext>
            </a:extLst>
          </p:cNvPr>
          <p:cNvSpPr/>
          <p:nvPr/>
        </p:nvSpPr>
        <p:spPr>
          <a:xfrm>
            <a:off x="7363509" y="320885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CB6D74-280B-674B-8415-3E047828200E}"/>
              </a:ext>
            </a:extLst>
          </p:cNvPr>
          <p:cNvSpPr/>
          <p:nvPr/>
        </p:nvSpPr>
        <p:spPr>
          <a:xfrm>
            <a:off x="7342289" y="3732617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183FB2-FDE6-C64A-B5AB-589E570AB536}"/>
              </a:ext>
            </a:extLst>
          </p:cNvPr>
          <p:cNvSpPr/>
          <p:nvPr/>
        </p:nvSpPr>
        <p:spPr>
          <a:xfrm>
            <a:off x="7255478" y="419126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3325F7-7892-6C49-9A66-348F2660C156}"/>
              </a:ext>
            </a:extLst>
          </p:cNvPr>
          <p:cNvSpPr/>
          <p:nvPr/>
        </p:nvSpPr>
        <p:spPr>
          <a:xfrm>
            <a:off x="6496373" y="4197516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09B643-9698-5F40-B4FE-EBC1CFAED9C6}"/>
              </a:ext>
            </a:extLst>
          </p:cNvPr>
          <p:cNvSpPr/>
          <p:nvPr/>
        </p:nvSpPr>
        <p:spPr>
          <a:xfrm>
            <a:off x="7759305" y="3511725"/>
            <a:ext cx="150471" cy="1504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11DFBA-E4B9-1847-9372-26874CD58462}"/>
              </a:ext>
            </a:extLst>
          </p:cNvPr>
          <p:cNvSpPr/>
          <p:nvPr/>
        </p:nvSpPr>
        <p:spPr>
          <a:xfrm>
            <a:off x="8103323" y="317258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EEEB75-5F54-CE49-9392-D5C022156B88}"/>
              </a:ext>
            </a:extLst>
          </p:cNvPr>
          <p:cNvSpPr/>
          <p:nvPr/>
        </p:nvSpPr>
        <p:spPr>
          <a:xfrm>
            <a:off x="8534479" y="3097352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089826-54F8-6F46-B548-62B7D4C77C1E}"/>
              </a:ext>
            </a:extLst>
          </p:cNvPr>
          <p:cNvSpPr/>
          <p:nvPr/>
        </p:nvSpPr>
        <p:spPr>
          <a:xfrm>
            <a:off x="7759304" y="3990146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67D74D-1384-9546-85AC-408CF066698D}"/>
              </a:ext>
            </a:extLst>
          </p:cNvPr>
          <p:cNvSpPr/>
          <p:nvPr/>
        </p:nvSpPr>
        <p:spPr>
          <a:xfrm>
            <a:off x="8178558" y="3762510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4255D0-1EDB-7744-AB3D-099DE870066B}"/>
              </a:ext>
            </a:extLst>
          </p:cNvPr>
          <p:cNvSpPr/>
          <p:nvPr/>
        </p:nvSpPr>
        <p:spPr>
          <a:xfrm>
            <a:off x="8709063" y="376250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DB4C87-47D0-3E40-B709-6DA84D532CCA}"/>
              </a:ext>
            </a:extLst>
          </p:cNvPr>
          <p:cNvSpPr/>
          <p:nvPr/>
        </p:nvSpPr>
        <p:spPr>
          <a:xfrm>
            <a:off x="6919330" y="465520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E0A474-C9CD-2C43-B4F1-DE013DA3740B}"/>
              </a:ext>
            </a:extLst>
          </p:cNvPr>
          <p:cNvSpPr/>
          <p:nvPr/>
        </p:nvSpPr>
        <p:spPr>
          <a:xfrm>
            <a:off x="7483114" y="476467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C6C567-CE37-8844-B5EB-5DA79C80B57B}"/>
              </a:ext>
            </a:extLst>
          </p:cNvPr>
          <p:cNvSpPr/>
          <p:nvPr/>
        </p:nvSpPr>
        <p:spPr>
          <a:xfrm>
            <a:off x="8137080" y="414003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65A1DF-B2D4-5C4A-B511-F3BCC1BAE420}"/>
              </a:ext>
            </a:extLst>
          </p:cNvPr>
          <p:cNvSpPr/>
          <p:nvPr/>
        </p:nvSpPr>
        <p:spPr>
          <a:xfrm>
            <a:off x="8026156" y="462560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908DCA-7DC9-4C4C-A303-36A05BC358EA}"/>
              </a:ext>
            </a:extLst>
          </p:cNvPr>
          <p:cNvSpPr/>
          <p:nvPr/>
        </p:nvSpPr>
        <p:spPr>
          <a:xfrm>
            <a:off x="8607784" y="4132332"/>
            <a:ext cx="150471" cy="1504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5841D3C-E445-BA40-B4A4-040047B5C656}"/>
              </a:ext>
            </a:extLst>
          </p:cNvPr>
          <p:cNvSpPr/>
          <p:nvPr/>
        </p:nvSpPr>
        <p:spPr>
          <a:xfrm>
            <a:off x="8532548" y="468348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3B58360-8A57-4C43-A228-1DF0F5E69376}"/>
              </a:ext>
            </a:extLst>
          </p:cNvPr>
          <p:cNvSpPr/>
          <p:nvPr/>
        </p:nvSpPr>
        <p:spPr>
          <a:xfrm>
            <a:off x="9018682" y="415394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EB19258-ABF3-9445-867C-AADC7B580C1C}"/>
              </a:ext>
            </a:extLst>
          </p:cNvPr>
          <p:cNvSpPr/>
          <p:nvPr/>
        </p:nvSpPr>
        <p:spPr>
          <a:xfrm>
            <a:off x="9004216" y="464451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8EA0E7-1FE4-5245-AAF7-F196B57C219B}"/>
              </a:ext>
            </a:extLst>
          </p:cNvPr>
          <p:cNvSpPr/>
          <p:nvPr/>
        </p:nvSpPr>
        <p:spPr>
          <a:xfrm>
            <a:off x="9459775" y="4138315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1109DE-AF72-414B-A6DA-8487140072D8}"/>
              </a:ext>
            </a:extLst>
          </p:cNvPr>
          <p:cNvSpPr/>
          <p:nvPr/>
        </p:nvSpPr>
        <p:spPr>
          <a:xfrm>
            <a:off x="8930768" y="3372656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39F97E-D662-DC45-9F45-7E171320F1B5}"/>
              </a:ext>
            </a:extLst>
          </p:cNvPr>
          <p:cNvSpPr/>
          <p:nvPr/>
        </p:nvSpPr>
        <p:spPr>
          <a:xfrm>
            <a:off x="9274786" y="3033519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756FEB-F423-CC4A-BDBF-1D90D67A6C01}"/>
              </a:ext>
            </a:extLst>
          </p:cNvPr>
          <p:cNvSpPr/>
          <p:nvPr/>
        </p:nvSpPr>
        <p:spPr>
          <a:xfrm>
            <a:off x="9705942" y="2958283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FF0DA71-E45E-2B45-96FE-B9D451559156}"/>
              </a:ext>
            </a:extLst>
          </p:cNvPr>
          <p:cNvSpPr/>
          <p:nvPr/>
        </p:nvSpPr>
        <p:spPr>
          <a:xfrm>
            <a:off x="9350021" y="362344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62F83A-648F-454B-B912-2134A28B611C}"/>
              </a:ext>
            </a:extLst>
          </p:cNvPr>
          <p:cNvSpPr/>
          <p:nvPr/>
        </p:nvSpPr>
        <p:spPr>
          <a:xfrm>
            <a:off x="7723127" y="2804364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98982E-733F-FE4A-A5A3-950CC16423B1}"/>
              </a:ext>
            </a:extLst>
          </p:cNvPr>
          <p:cNvSpPr/>
          <p:nvPr/>
        </p:nvSpPr>
        <p:spPr>
          <a:xfrm>
            <a:off x="8154283" y="272912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844608-35F6-4B46-8199-C94AEE9BFB11}"/>
              </a:ext>
            </a:extLst>
          </p:cNvPr>
          <p:cNvSpPr/>
          <p:nvPr/>
        </p:nvSpPr>
        <p:spPr>
          <a:xfrm>
            <a:off x="8612686" y="2578998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BC0C838-AFF3-0C4B-987A-A92B9204F672}"/>
              </a:ext>
            </a:extLst>
          </p:cNvPr>
          <p:cNvSpPr/>
          <p:nvPr/>
        </p:nvSpPr>
        <p:spPr>
          <a:xfrm>
            <a:off x="8990462" y="2728891"/>
            <a:ext cx="150471" cy="150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4170726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5D294E-002D-3F41-9C15-013E0B35F56B}"/>
              </a:ext>
            </a:extLst>
          </p:cNvPr>
          <p:cNvSpPr/>
          <p:nvPr/>
        </p:nvSpPr>
        <p:spPr>
          <a:xfrm>
            <a:off x="446425" y="1154866"/>
            <a:ext cx="785262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Precisión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BC65E-0B76-A543-9703-B3B011BB6BC0}"/>
              </a:ext>
            </a:extLst>
          </p:cNvPr>
          <p:cNvSpPr/>
          <p:nvPr/>
        </p:nvSpPr>
        <p:spPr>
          <a:xfrm>
            <a:off x="446426" y="2097360"/>
            <a:ext cx="4002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De los que predije como spam, ¿qué proporción efectivamente era spam?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8868FA2-FA4B-1444-B1BF-CC778D8B5E6B}"/>
              </a:ext>
            </a:extLst>
          </p:cNvPr>
          <p:cNvGraphicFramePr>
            <a:graphicFrameLocks noGrp="1"/>
          </p:cNvGraphicFramePr>
          <p:nvPr/>
        </p:nvGraphicFramePr>
        <p:xfrm>
          <a:off x="6887969" y="2493000"/>
          <a:ext cx="4290405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5768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1455768">
                  <a:extLst>
                    <a:ext uri="{9D8B030D-6E8A-4147-A177-3AD203B41FA5}">
                      <a16:colId xmlns:a16="http://schemas.microsoft.com/office/drawing/2014/main" val="1347861311"/>
                    </a:ext>
                  </a:extLst>
                </a:gridCol>
                <a:gridCol w="1378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913267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2400" b="1"/>
                        <a:t>TP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CD833A-2C6F-6E42-A733-1F2D93694B55}"/>
              </a:ext>
            </a:extLst>
          </p:cNvPr>
          <p:cNvSpPr/>
          <p:nvPr/>
        </p:nvSpPr>
        <p:spPr>
          <a:xfrm>
            <a:off x="8609467" y="2016274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E61A04-7AC2-574B-ACF7-F672327D9D4F}"/>
              </a:ext>
            </a:extLst>
          </p:cNvPr>
          <p:cNvSpPr/>
          <p:nvPr/>
        </p:nvSpPr>
        <p:spPr>
          <a:xfrm>
            <a:off x="5431113" y="3536497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AE2096-10F1-D14B-9D0E-21518E1627E9}"/>
                  </a:ext>
                </a:extLst>
              </p:cNvPr>
              <p:cNvSpPr txBox="1"/>
              <p:nvPr/>
            </p:nvSpPr>
            <p:spPr>
              <a:xfrm>
                <a:off x="543706" y="3190705"/>
                <a:ext cx="4646773" cy="971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##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𝑟𝑒𝑔𝑖𝑠𝑡𝑟𝑜𝑠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𝑝𝑜𝑠𝑖𝑡𝑖𝑣𝑜𝑠</m:t>
                              </m:r>
                            </m:e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𝑐𝑙𝑎𝑠𝑖𝑓𝑖𝑐𝑎𝑑𝑜𝑠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𝑐𝑜𝑟𝑟𝑒𝑐𝑡𝑎𝑚𝑒𝑛𝑡𝑒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𝑟𝑒𝑔𝑖𝑠𝑡𝑟𝑜𝑠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𝑐𝑙𝑎𝑠𝑖𝑓𝑖𝑐𝑎𝑑𝑜𝑠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𝑐𝑜𝑚𝑜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𝑝𝑜𝑠𝑖𝑡𝑖𝑣𝑜𝑠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PE" sz="1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AE2096-10F1-D14B-9D0E-21518E16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6" y="3190705"/>
                <a:ext cx="4646773" cy="971613"/>
              </a:xfrm>
              <a:prstGeom prst="rect">
                <a:avLst/>
              </a:prstGeom>
              <a:blipFill>
                <a:blip r:embed="rId2"/>
                <a:stretch>
                  <a:fillRect t="-5195" b="-10390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48C3-A166-3F47-85C1-0EA327079FF9}"/>
                  </a:ext>
                </a:extLst>
              </p:cNvPr>
              <p:cNvSpPr txBox="1"/>
              <p:nvPr/>
            </p:nvSpPr>
            <p:spPr>
              <a:xfrm>
                <a:off x="505024" y="4730775"/>
                <a:ext cx="4646773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PE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5848C3-A166-3F47-85C1-0EA327079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24" y="4730775"/>
                <a:ext cx="4646773" cy="581378"/>
              </a:xfrm>
              <a:prstGeom prst="rect">
                <a:avLst/>
              </a:prstGeom>
              <a:blipFill>
                <a:blip r:embed="rId3"/>
                <a:stretch>
                  <a:fillRect b="-27660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565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45CDE-F02C-7542-8A84-266CF8939289}"/>
              </a:ext>
            </a:extLst>
          </p:cNvPr>
          <p:cNvSpPr/>
          <p:nvPr/>
        </p:nvSpPr>
        <p:spPr>
          <a:xfrm>
            <a:off x="446426" y="2097360"/>
            <a:ext cx="40029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De todos los que efectivamente son correos spam, ¿qué proporción identifica mi modelo?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542EA3-FDD2-A540-99AC-A47D77D29866}"/>
              </a:ext>
            </a:extLst>
          </p:cNvPr>
          <p:cNvGraphicFramePr>
            <a:graphicFrameLocks noGrp="1"/>
          </p:cNvGraphicFramePr>
          <p:nvPr/>
        </p:nvGraphicFramePr>
        <p:xfrm>
          <a:off x="6887969" y="2493000"/>
          <a:ext cx="4290405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5768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1455768">
                  <a:extLst>
                    <a:ext uri="{9D8B030D-6E8A-4147-A177-3AD203B41FA5}">
                      <a16:colId xmlns:a16="http://schemas.microsoft.com/office/drawing/2014/main" val="1347861311"/>
                    </a:ext>
                  </a:extLst>
                </a:gridCol>
                <a:gridCol w="1378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913267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FN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2400" b="1"/>
                        <a:t>TP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697EC34-E316-674B-8544-9208A2B3C81B}"/>
              </a:ext>
            </a:extLst>
          </p:cNvPr>
          <p:cNvSpPr/>
          <p:nvPr/>
        </p:nvSpPr>
        <p:spPr>
          <a:xfrm>
            <a:off x="8609467" y="2016274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293E82-A2B1-2A4E-8E54-451813BE1B20}"/>
              </a:ext>
            </a:extLst>
          </p:cNvPr>
          <p:cNvSpPr/>
          <p:nvPr/>
        </p:nvSpPr>
        <p:spPr>
          <a:xfrm>
            <a:off x="5431113" y="3536497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A8FCC-9B11-7342-A729-4ED2F50B37F4}"/>
                  </a:ext>
                </a:extLst>
              </p:cNvPr>
              <p:cNvSpPr txBox="1"/>
              <p:nvPr/>
            </p:nvSpPr>
            <p:spPr>
              <a:xfrm>
                <a:off x="536271" y="3429000"/>
                <a:ext cx="3832926" cy="971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##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𝑟𝑒𝑔𝑖𝑠𝑡𝑟𝑜𝑠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𝑝𝑜𝑠𝑖𝑡𝑖𝑣𝑜𝑠</m:t>
                              </m:r>
                            </m:e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𝑐𝑙𝑎𝑠𝑖𝑓𝑖𝑐𝑎𝑑𝑜𝑠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𝑐𝑜𝑟𝑟𝑒𝑐𝑡𝑎𝑚𝑒𝑛𝑡𝑒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𝑑𝑒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𝑟𝑒𝑔𝑖𝑠𝑡𝑟𝑜𝑠</m:t>
                              </m:r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𝑝𝑜𝑠𝑖𝑡𝑖𝑣𝑜𝑠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PE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4A8FCC-9B11-7342-A729-4ED2F50B3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1" y="3429000"/>
                <a:ext cx="3832926" cy="971613"/>
              </a:xfrm>
              <a:prstGeom prst="rect">
                <a:avLst/>
              </a:prstGeom>
              <a:blipFill>
                <a:blip r:embed="rId2"/>
                <a:stretch>
                  <a:fillRect t="-6494" b="-6494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B7D957-8BEC-CC41-A38B-73A183558747}"/>
                  </a:ext>
                </a:extLst>
              </p:cNvPr>
              <p:cNvSpPr txBox="1"/>
              <p:nvPr/>
            </p:nvSpPr>
            <p:spPr>
              <a:xfrm>
                <a:off x="485157" y="4746784"/>
                <a:ext cx="3832926" cy="581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PE" sz="2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B7D957-8BEC-CC41-A38B-73A183558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57" y="4746784"/>
                <a:ext cx="3832926" cy="581378"/>
              </a:xfrm>
              <a:prstGeom prst="rect">
                <a:avLst/>
              </a:prstGeom>
              <a:blipFill>
                <a:blip r:embed="rId3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0E24962-6F75-9147-984E-C39E17D632BE}"/>
              </a:ext>
            </a:extLst>
          </p:cNvPr>
          <p:cNvSpPr/>
          <p:nvPr/>
        </p:nvSpPr>
        <p:spPr>
          <a:xfrm>
            <a:off x="446425" y="1154866"/>
            <a:ext cx="785262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Recall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13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FB8CF9-A36A-8545-B9B9-EA992952FD3F}"/>
              </a:ext>
            </a:extLst>
          </p:cNvPr>
          <p:cNvSpPr/>
          <p:nvPr/>
        </p:nvSpPr>
        <p:spPr>
          <a:xfrm>
            <a:off x="446426" y="2097360"/>
            <a:ext cx="40029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Es la media armónica de la precisión y el recall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21F7EF-0B10-DC47-968F-ABEED1FD4B79}"/>
                  </a:ext>
                </a:extLst>
              </p:cNvPr>
              <p:cNvSpPr txBox="1"/>
              <p:nvPr/>
            </p:nvSpPr>
            <p:spPr>
              <a:xfrm>
                <a:off x="531430" y="3016593"/>
                <a:ext cx="3832926" cy="5041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2 ∗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PE" sz="1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21F7EF-0B10-DC47-968F-ABEED1FD4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30" y="3016593"/>
                <a:ext cx="3832926" cy="504112"/>
              </a:xfrm>
              <a:prstGeom prst="rect">
                <a:avLst/>
              </a:prstGeom>
              <a:blipFill>
                <a:blip r:embed="rId2"/>
                <a:stretch>
                  <a:fillRect t="-7317" b="-19512"/>
                </a:stretch>
              </a:blipFill>
            </p:spPr>
            <p:txBody>
              <a:bodyPr/>
              <a:lstStyle/>
              <a:p>
                <a:r>
                  <a:rPr lang="en-P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BCAD09C-B26E-874F-8DFC-75B922A2B5A8}"/>
              </a:ext>
            </a:extLst>
          </p:cNvPr>
          <p:cNvGraphicFramePr>
            <a:graphicFrameLocks noGrp="1"/>
          </p:cNvGraphicFramePr>
          <p:nvPr/>
        </p:nvGraphicFramePr>
        <p:xfrm>
          <a:off x="6887969" y="2493000"/>
          <a:ext cx="4290405" cy="20776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5768">
                  <a:extLst>
                    <a:ext uri="{9D8B030D-6E8A-4147-A177-3AD203B41FA5}">
                      <a16:colId xmlns:a16="http://schemas.microsoft.com/office/drawing/2014/main" val="2937956279"/>
                    </a:ext>
                  </a:extLst>
                </a:gridCol>
                <a:gridCol w="1455768">
                  <a:extLst>
                    <a:ext uri="{9D8B030D-6E8A-4147-A177-3AD203B41FA5}">
                      <a16:colId xmlns:a16="http://schemas.microsoft.com/office/drawing/2014/main" val="1347861311"/>
                    </a:ext>
                  </a:extLst>
                </a:gridCol>
                <a:gridCol w="1378869">
                  <a:extLst>
                    <a:ext uri="{9D8B030D-6E8A-4147-A177-3AD203B41FA5}">
                      <a16:colId xmlns:a16="http://schemas.microsoft.com/office/drawing/2014/main" val="4053807778"/>
                    </a:ext>
                  </a:extLst>
                </a:gridCol>
              </a:tblGrid>
              <a:tr h="692542">
                <a:tc>
                  <a:txBody>
                    <a:bodyPr/>
                    <a:lstStyle/>
                    <a:p>
                      <a:pPr algn="ctr"/>
                      <a:endParaRPr lang="en-PE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6888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No 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TN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913267"/>
                  </a:ext>
                </a:extLst>
              </a:tr>
              <a:tr h="692542">
                <a:tc>
                  <a:txBody>
                    <a:bodyPr/>
                    <a:lstStyle/>
                    <a:p>
                      <a:pPr algn="ctr"/>
                      <a:r>
                        <a:rPr lang="en-PE"/>
                        <a:t>Spam</a:t>
                      </a: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1800"/>
                        <a:t>FN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E" sz="2400" b="1"/>
                        <a:t>TP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4072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4EC2F47-E6F7-394E-B833-C9203D01A563}"/>
              </a:ext>
            </a:extLst>
          </p:cNvPr>
          <p:cNvSpPr/>
          <p:nvPr/>
        </p:nvSpPr>
        <p:spPr>
          <a:xfrm>
            <a:off x="8609467" y="2016274"/>
            <a:ext cx="2245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E" i="1"/>
              <a:t>Clasificado como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414DB8-EE8B-8944-B05C-8E113177C53A}"/>
              </a:ext>
            </a:extLst>
          </p:cNvPr>
          <p:cNvSpPr/>
          <p:nvPr/>
        </p:nvSpPr>
        <p:spPr>
          <a:xfrm>
            <a:off x="5431113" y="3536497"/>
            <a:ext cx="1211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E" i="1"/>
              <a:t>Clase Original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DEE95-A59F-154D-AA65-DEF6D425D02E}"/>
              </a:ext>
            </a:extLst>
          </p:cNvPr>
          <p:cNvSpPr/>
          <p:nvPr/>
        </p:nvSpPr>
        <p:spPr>
          <a:xfrm>
            <a:off x="446425" y="1154866"/>
            <a:ext cx="785262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Evaluación de modelos de clasificación: F1 score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658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B5E1DBC-CAB5-8DFF-2E49-DB2B98CAD2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537176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23">
            <a:extLst>
              <a:ext uri="{FF2B5EF4-FFF2-40B4-BE49-F238E27FC236}">
                <a16:creationId xmlns:a16="http://schemas.microsoft.com/office/drawing/2014/main" id="{B523E255-C84A-6994-641B-ED602407C2A8}"/>
              </a:ext>
            </a:extLst>
          </p:cNvPr>
          <p:cNvSpPr txBox="1"/>
          <p:nvPr/>
        </p:nvSpPr>
        <p:spPr>
          <a:xfrm>
            <a:off x="734685" y="1364261"/>
            <a:ext cx="6220192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5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tabLst>
                <a:tab pos="316230" algn="l"/>
              </a:tabLst>
              <a:defRPr/>
            </a:pPr>
            <a:r>
              <a:rPr kumimoji="0" lang="es-ES" sz="3200" b="1" i="0" u="none" strike="noStrike" kern="1200" cap="none" spc="-5" normalizeH="0" baseline="0" noProof="0" dirty="0">
                <a:ln>
                  <a:noFill/>
                </a:ln>
                <a:solidFill>
                  <a:srgbClr val="2C3A4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Bibliografía recomendada</a:t>
            </a:r>
          </a:p>
        </p:txBody>
      </p:sp>
      <p:pic>
        <p:nvPicPr>
          <p:cNvPr id="5" name="Picture 8" descr="Hands-On Machine Learning with Scikit-Learn, Keras, and TensorFlow">
            <a:extLst>
              <a:ext uri="{FF2B5EF4-FFF2-40B4-BE49-F238E27FC236}">
                <a16:creationId xmlns:a16="http://schemas.microsoft.com/office/drawing/2014/main" id="{7DC790C6-72DA-D5D9-F82C-D00A7300B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76" y="2692508"/>
            <a:ext cx="1731074" cy="22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ython Data Science Handbook: Essential Tools for Working with Data 1,  VanderPlas, Jake, eBook - Amazon.com">
            <a:extLst>
              <a:ext uri="{FF2B5EF4-FFF2-40B4-BE49-F238E27FC236}">
                <a16:creationId xmlns:a16="http://schemas.microsoft.com/office/drawing/2014/main" id="{BC559CEA-C676-17D6-343D-1F429ACD8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03" y="2692508"/>
            <a:ext cx="1738154" cy="22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ython Machine Learning, 1st Edition: Raschka, Sebastian: 9781783555130:  Amazon.com: Books">
            <a:extLst>
              <a:ext uri="{FF2B5EF4-FFF2-40B4-BE49-F238E27FC236}">
                <a16:creationId xmlns:a16="http://schemas.microsoft.com/office/drawing/2014/main" id="{ADCEAF4A-A631-80F3-8182-148A60A5F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04" y="2692507"/>
            <a:ext cx="1846479" cy="227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ata Science for Business: What You Need to Know about Data Mining and Data-Analytic  Thinking: Provost, Foster, Fawcett, Tom: 8601400897911: Amazon.com: Books">
            <a:extLst>
              <a:ext uri="{FF2B5EF4-FFF2-40B4-BE49-F238E27FC236}">
                <a16:creationId xmlns:a16="http://schemas.microsoft.com/office/drawing/2014/main" id="{FD68A60E-88B1-29A9-0853-78DE69038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30" y="2692508"/>
            <a:ext cx="1738154" cy="227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89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08FAFEF-3F04-FA6A-BC13-9B7ADDF1F3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16628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E1EAA67-819C-EF42-B87B-81ED8027CDEB}"/>
              </a:ext>
            </a:extLst>
          </p:cNvPr>
          <p:cNvSpPr/>
          <p:nvPr/>
        </p:nvSpPr>
        <p:spPr>
          <a:xfrm>
            <a:off x="539023" y="1250422"/>
            <a:ext cx="16962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0" u="none" strike="noStrike">
                <a:solidFill>
                  <a:srgbClr val="000000"/>
                </a:solidFill>
                <a:effectLst/>
                <a:latin typeface="Proxima Nova"/>
              </a:rPr>
              <a:t>Referencias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2DE35-1506-8348-97FD-61ECF72DEAF6}"/>
              </a:ext>
            </a:extLst>
          </p:cNvPr>
          <p:cNvSpPr/>
          <p:nvPr/>
        </p:nvSpPr>
        <p:spPr>
          <a:xfrm>
            <a:off x="446426" y="2097360"/>
            <a:ext cx="9044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Python Machine Learning – Sebastian Raschka (Tercera edición):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https://github.com/rasbt/python-machine-learning-book-3rd-edition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Documentación de scikit-learn: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https://scikit-learn.org/stable/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Machine learning flashcards – Chris Albon: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https://machinelearningflashcards.com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Interpretable Machine Learning – Cristoph Molnar: </a:t>
            </a:r>
            <a:r>
              <a:rPr lang="en-US"/>
              <a:t>Interpretable Machine Learning: https://christophm.github.io/interpretable-ml-book/</a:t>
            </a: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8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miracle documentary AlphaGo comes to Netflix | The Digital Hash - The  Digital Hash">
            <a:extLst>
              <a:ext uri="{FF2B5EF4-FFF2-40B4-BE49-F238E27FC236}">
                <a16:creationId xmlns:a16="http://schemas.microsoft.com/office/drawing/2014/main" id="{805E8007-B57F-8A4D-9213-868B6B188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30" y="2083132"/>
            <a:ext cx="2777090" cy="1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Social Dilemma | Netflix Official Site">
            <a:extLst>
              <a:ext uri="{FF2B5EF4-FFF2-40B4-BE49-F238E27FC236}">
                <a16:creationId xmlns:a16="http://schemas.microsoft.com/office/drawing/2014/main" id="{126BFE17-C22E-534B-B255-5643C27F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03" y="2083132"/>
            <a:ext cx="2567906" cy="144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Great Hack | Netflix Official Site">
            <a:extLst>
              <a:ext uri="{FF2B5EF4-FFF2-40B4-BE49-F238E27FC236}">
                <a16:creationId xmlns:a16="http://schemas.microsoft.com/office/drawing/2014/main" id="{8E6D6289-84BF-AF41-8139-4AE741F5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31" y="3957135"/>
            <a:ext cx="2778744" cy="15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s Moneyball (2011) on Netflix Egypt?">
            <a:extLst>
              <a:ext uri="{FF2B5EF4-FFF2-40B4-BE49-F238E27FC236}">
                <a16:creationId xmlns:a16="http://schemas.microsoft.com/office/drawing/2014/main" id="{A22FD7C6-4458-8849-B6D1-D30C9A934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1"/>
          <a:stretch/>
        </p:blipFill>
        <p:spPr bwMode="auto">
          <a:xfrm>
            <a:off x="5831306" y="3959927"/>
            <a:ext cx="2607003" cy="15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BADD15-2B34-FC4C-8AD0-3EC03C964661}"/>
              </a:ext>
            </a:extLst>
          </p:cNvPr>
          <p:cNvSpPr/>
          <p:nvPr/>
        </p:nvSpPr>
        <p:spPr>
          <a:xfrm>
            <a:off x="539023" y="1250422"/>
            <a:ext cx="3443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0" u="none" strike="noStrike">
                <a:solidFill>
                  <a:srgbClr val="000000"/>
                </a:solidFill>
                <a:effectLst/>
                <a:latin typeface="Proxima Nova"/>
              </a:rPr>
              <a:t>Documentales y películas</a:t>
            </a:r>
          </a:p>
        </p:txBody>
      </p:sp>
    </p:spTree>
    <p:extLst>
      <p:ext uri="{BB962C8B-B14F-4D97-AF65-F5344CB8AC3E}">
        <p14:creationId xmlns:p14="http://schemas.microsoft.com/office/powerpoint/2010/main" val="238786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68D38A-DE48-D140-A0FB-1BDFC0448C45}"/>
              </a:ext>
            </a:extLst>
          </p:cNvPr>
          <p:cNvSpPr/>
          <p:nvPr/>
        </p:nvSpPr>
        <p:spPr>
          <a:xfrm>
            <a:off x="1867528" y="2567638"/>
            <a:ext cx="845694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Es un campo de estudio que le da a las computadoras la habilidad de aprender sin ser explícitamente programadas</a:t>
            </a:r>
          </a:p>
          <a:p>
            <a:pPr algn="ctr"/>
            <a:endParaRPr 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(Arthur Samuel – 1959)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40A14-904D-6846-8FF3-A6A023A7F0A7}"/>
              </a:ext>
            </a:extLst>
          </p:cNvPr>
          <p:cNvSpPr/>
          <p:nvPr/>
        </p:nvSpPr>
        <p:spPr>
          <a:xfrm>
            <a:off x="446425" y="1311383"/>
            <a:ext cx="44263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¿Qué es machine learning?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35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598AA1-8E62-164E-BCC6-BEA2684FE5D5}"/>
              </a:ext>
            </a:extLst>
          </p:cNvPr>
          <p:cNvSpPr/>
          <p:nvPr/>
        </p:nvSpPr>
        <p:spPr>
          <a:xfrm>
            <a:off x="1619757" y="1577547"/>
            <a:ext cx="355900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897F4B-630A-0545-81B5-A0CAEAE18A64}"/>
              </a:ext>
            </a:extLst>
          </p:cNvPr>
          <p:cNvSpPr/>
          <p:nvPr/>
        </p:nvSpPr>
        <p:spPr>
          <a:xfrm>
            <a:off x="6718186" y="1577547"/>
            <a:ext cx="3901987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 algn="ctr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no supervisado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A0003C-6573-EA4A-A433-43ED70F9A1E1}"/>
              </a:ext>
            </a:extLst>
          </p:cNvPr>
          <p:cNvSpPr/>
          <p:nvPr/>
        </p:nvSpPr>
        <p:spPr>
          <a:xfrm>
            <a:off x="1964774" y="2443489"/>
            <a:ext cx="286897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El conjunto de entrenamiento consiste en las variables y una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etiqueta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 entrena el modelo para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predecir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las etiquetas en un conjunto de datos nuevo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Ejemplo: predicción de compra de un producto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3D1BE-CEFE-3448-A956-08635B57B908}"/>
              </a:ext>
            </a:extLst>
          </p:cNvPr>
          <p:cNvSpPr/>
          <p:nvPr/>
        </p:nvSpPr>
        <p:spPr>
          <a:xfrm>
            <a:off x="7121959" y="2443489"/>
            <a:ext cx="286897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El conjunto de entrenamiento no tiene etiquetas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Se entrena el modelo para </a:t>
            </a:r>
            <a:r>
              <a:rPr lang="en-US" sz="2000" b="1">
                <a:latin typeface="Calibri" panose="020F0502020204030204" pitchFamily="34" charset="0"/>
                <a:cs typeface="Calibri" panose="020F0502020204030204" pitchFamily="34" charset="0"/>
              </a:rPr>
              <a:t>encontrar patrones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en la data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Ejemplo: segmentación de clientes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E7E6DC-2095-1A48-8E45-427E194FB812}"/>
              </a:ext>
            </a:extLst>
          </p:cNvPr>
          <p:cNvSpPr/>
          <p:nvPr/>
        </p:nvSpPr>
        <p:spPr>
          <a:xfrm>
            <a:off x="1571827" y="1481944"/>
            <a:ext cx="3871657" cy="42048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1DA991B-3E43-AC43-AE0C-9C64109957D1}"/>
              </a:ext>
            </a:extLst>
          </p:cNvPr>
          <p:cNvSpPr/>
          <p:nvPr/>
        </p:nvSpPr>
        <p:spPr>
          <a:xfrm>
            <a:off x="6714946" y="1481944"/>
            <a:ext cx="3871657" cy="42048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E"/>
          </a:p>
        </p:txBody>
      </p:sp>
    </p:spTree>
    <p:extLst>
      <p:ext uri="{BB962C8B-B14F-4D97-AF65-F5344CB8AC3E}">
        <p14:creationId xmlns:p14="http://schemas.microsoft.com/office/powerpoint/2010/main" val="284397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EAFA62-2769-BA4E-BC5C-A6CA38E4365E}"/>
              </a:ext>
            </a:extLst>
          </p:cNvPr>
          <p:cNvSpPr/>
          <p:nvPr/>
        </p:nvSpPr>
        <p:spPr>
          <a:xfrm>
            <a:off x="4658189" y="2499763"/>
            <a:ext cx="1944364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Algoritmo de 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87FED3-0C87-934E-9D0F-5760DA3B5506}"/>
              </a:ext>
            </a:extLst>
          </p:cNvPr>
          <p:cNvSpPr/>
          <p:nvPr/>
        </p:nvSpPr>
        <p:spPr>
          <a:xfrm>
            <a:off x="1368406" y="2455189"/>
            <a:ext cx="19428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datos de entrenamiento con etiquetas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EEED0B-2BD9-4B42-91C8-43F56DFC0B7F}"/>
              </a:ext>
            </a:extLst>
          </p:cNvPr>
          <p:cNvSpPr/>
          <p:nvPr/>
        </p:nvSpPr>
        <p:spPr>
          <a:xfrm>
            <a:off x="4651610" y="4125997"/>
            <a:ext cx="1944364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entrenado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201436-A679-8641-B745-7F7733E5BC53}"/>
              </a:ext>
            </a:extLst>
          </p:cNvPr>
          <p:cNvSpPr/>
          <p:nvPr/>
        </p:nvSpPr>
        <p:spPr>
          <a:xfrm>
            <a:off x="1587206" y="4075743"/>
            <a:ext cx="1505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datos nuevo sin etiquetas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A752F5-7278-7D42-9BDB-153632EE27E9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311289" y="2916854"/>
            <a:ext cx="134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F0BB1F-1D86-6F49-8E27-6F8BCAACA17B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5623792" y="3333945"/>
            <a:ext cx="6579" cy="79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D24633-68DD-AF40-A0A9-FDB94179A525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092487" y="4537408"/>
            <a:ext cx="1559123" cy="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1C76BBC-2A0A-0E4E-AE0D-942F3AE8DAA5}"/>
              </a:ext>
            </a:extLst>
          </p:cNvPr>
          <p:cNvSpPr/>
          <p:nvPr/>
        </p:nvSpPr>
        <p:spPr>
          <a:xfrm>
            <a:off x="8641184" y="4214242"/>
            <a:ext cx="1505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Predicción de etiquetas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FAD0C8-99BB-2143-8303-392054A788F3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6595974" y="4537408"/>
            <a:ext cx="2045210" cy="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E5B643-9107-374D-AA95-08B8DFDEDF0C}"/>
              </a:ext>
            </a:extLst>
          </p:cNvPr>
          <p:cNvSpPr/>
          <p:nvPr/>
        </p:nvSpPr>
        <p:spPr>
          <a:xfrm>
            <a:off x="446425" y="1311383"/>
            <a:ext cx="916056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haciendo predicciones sobre el futuro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86C15A-C74A-594D-AEC7-BD3143A4A3A4}"/>
              </a:ext>
            </a:extLst>
          </p:cNvPr>
          <p:cNvSpPr/>
          <p:nvPr/>
        </p:nvSpPr>
        <p:spPr>
          <a:xfrm>
            <a:off x="4658189" y="2499763"/>
            <a:ext cx="1944364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Algoritmo de Machine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10368-3C64-1640-91B8-8C9F20D84DCD}"/>
              </a:ext>
            </a:extLst>
          </p:cNvPr>
          <p:cNvSpPr/>
          <p:nvPr/>
        </p:nvSpPr>
        <p:spPr>
          <a:xfrm>
            <a:off x="1368406" y="2455189"/>
            <a:ext cx="19428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datos de entrenamiento con etiquetas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135A0C-C384-0048-B076-67AE6741BC75}"/>
              </a:ext>
            </a:extLst>
          </p:cNvPr>
          <p:cNvSpPr/>
          <p:nvPr/>
        </p:nvSpPr>
        <p:spPr>
          <a:xfrm>
            <a:off x="4651610" y="4125997"/>
            <a:ext cx="1944364" cy="8341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E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entrenado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AC967-3551-6646-8805-E9100D06AE7A}"/>
              </a:ext>
            </a:extLst>
          </p:cNvPr>
          <p:cNvSpPr/>
          <p:nvPr/>
        </p:nvSpPr>
        <p:spPr>
          <a:xfrm>
            <a:off x="1587206" y="4075743"/>
            <a:ext cx="15052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Conjunto de datos nuevo sin etiquetas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338BF7-FE25-2840-BD72-58606F78F47E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311289" y="2916854"/>
            <a:ext cx="134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4AA622-4B37-A243-AE68-D34E7CF2615F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5623792" y="3333945"/>
            <a:ext cx="6579" cy="79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18269-D876-424F-ACE6-5113B61A7CCC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3092487" y="4537408"/>
            <a:ext cx="1559123" cy="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5A4E80-F17A-8C49-8EAD-2F8FAAC7F44C}"/>
              </a:ext>
            </a:extLst>
          </p:cNvPr>
          <p:cNvSpPr/>
          <p:nvPr/>
        </p:nvSpPr>
        <p:spPr>
          <a:xfrm>
            <a:off x="8641184" y="4214242"/>
            <a:ext cx="15052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Predicción de etiquetas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7CB2EF-B8A5-8A41-B473-15E29284000D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6595974" y="4537408"/>
            <a:ext cx="2045210" cy="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C831-E72E-ED45-8F79-9653119B0216}"/>
              </a:ext>
            </a:extLst>
          </p:cNvPr>
          <p:cNvSpPr/>
          <p:nvPr/>
        </p:nvSpPr>
        <p:spPr>
          <a:xfrm>
            <a:off x="5807327" y="3563921"/>
            <a:ext cx="494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7CA6F-116F-344E-A333-A4A0D1A517F1}"/>
              </a:ext>
            </a:extLst>
          </p:cNvPr>
          <p:cNvSpPr/>
          <p:nvPr/>
        </p:nvSpPr>
        <p:spPr>
          <a:xfrm>
            <a:off x="7132488" y="4585167"/>
            <a:ext cx="972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predict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F46E12-B600-2044-9943-90D5E551AA09}"/>
              </a:ext>
            </a:extLst>
          </p:cNvPr>
          <p:cNvSpPr/>
          <p:nvPr/>
        </p:nvSpPr>
        <p:spPr>
          <a:xfrm>
            <a:off x="446425" y="1311383"/>
            <a:ext cx="916056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haciendo predicciones sobre el futuro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634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1458BDA-EFFC-DB75-6798-755EFD44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32" y="2259723"/>
            <a:ext cx="3773882" cy="35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54AD2F9-67D8-3C20-07BC-9D6CB0E89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56" y="2259724"/>
            <a:ext cx="3773882" cy="35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330B73-C04E-7364-B6D7-7183797899D3}"/>
              </a:ext>
            </a:extLst>
          </p:cNvPr>
          <p:cNvCxnSpPr/>
          <p:nvPr/>
        </p:nvCxnSpPr>
        <p:spPr>
          <a:xfrm flipH="1">
            <a:off x="2671224" y="2673774"/>
            <a:ext cx="1122218" cy="286255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DF6B-7EA9-BEBB-ED7F-D0176D149F0E}"/>
              </a:ext>
            </a:extLst>
          </p:cNvPr>
          <p:cNvSpPr/>
          <p:nvPr/>
        </p:nvSpPr>
        <p:spPr>
          <a:xfrm>
            <a:off x="446425" y="1311383"/>
            <a:ext cx="916056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lvl="0">
              <a:lnSpc>
                <a:spcPct val="150000"/>
              </a:lnSpc>
              <a:spcBef>
                <a:spcPts val="1095"/>
              </a:spcBef>
              <a:tabLst>
                <a:tab pos="316230" algn="l"/>
              </a:tabLst>
              <a:defRPr/>
            </a:pPr>
            <a:r>
              <a:rPr lang="es-E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Aprendizaje supervisado: clasificación para predecir etiquetas</a:t>
            </a:r>
            <a:endParaRPr lang="es-ES" sz="2400" b="1" spc="-5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78793C-01C3-4DD8-F76B-B3C7CACAD69B}"/>
              </a:ext>
            </a:extLst>
          </p:cNvPr>
          <p:cNvCxnSpPr>
            <a:cxnSpLocks/>
          </p:cNvCxnSpPr>
          <p:nvPr/>
        </p:nvCxnSpPr>
        <p:spPr>
          <a:xfrm>
            <a:off x="5345199" y="3705431"/>
            <a:ext cx="1102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CED1273-881B-0B76-A4AD-05919A41FE85}"/>
              </a:ext>
            </a:extLst>
          </p:cNvPr>
          <p:cNvSpPr/>
          <p:nvPr/>
        </p:nvSpPr>
        <p:spPr>
          <a:xfrm>
            <a:off x="5206749" y="3243766"/>
            <a:ext cx="1335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Calibri" panose="020F0502020204030204" pitchFamily="34" charset="0"/>
                <a:cs typeface="Calibri" panose="020F0502020204030204" pitchFamily="34" charset="0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19977654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false"/>
  <p:tag name="TSCLIENT" val="True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1158</Words>
  <Application>Microsoft Macintosh PowerPoint</Application>
  <PresentationFormat>Widescreen</PresentationFormat>
  <Paragraphs>284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Georgia</vt:lpstr>
      <vt:lpstr>Proxima Nova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Montoya</dc:creator>
  <cp:lastModifiedBy>Manuel Montoya</cp:lastModifiedBy>
  <cp:revision>5</cp:revision>
  <dcterms:created xsi:type="dcterms:W3CDTF">2021-01-23T13:09:50Z</dcterms:created>
  <dcterms:modified xsi:type="dcterms:W3CDTF">2023-02-11T13:28:48Z</dcterms:modified>
</cp:coreProperties>
</file>